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mfortaa" panose="020B0604020202020204" charset="0"/>
      <p:regular r:id="rId41"/>
      <p:bold r:id="rId42"/>
    </p:embeddedFont>
    <p:embeddedFont>
      <p:font typeface="Comfortaa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3C4BA6-9245-4C00-86ED-A8DC4C6E862E}">
  <a:tblStyle styleId="{683C4BA6-9245-4C00-86ED-A8DC4C6E86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468178-6ECE-4CAA-AA54-9C570B158A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5bf05f85f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5bf05f85f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Антон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Здравствуйте, мы команда Небесные акулы. Мы хотим представить Вам наш проект аппарата регулярной лиги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2e479677f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2e479677f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Обмен данными будет происходить с помощью радиомодуля установленного на аппарате и на радиостанции на земле. Обмен будет осуществляться на частоте 433 МГц по 10 пакетов в секунду. Также на протяжении всего полета будет вестись запись на SD карту по 40 пакетов в секунду в среднем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2e479677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2e479677f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</a:t>
            </a:r>
            <a:r>
              <a:rPr lang="ru"/>
              <a:t> Здесь приведена структура пакета передачи данных. Один пакет имеет длину 64 байта и состоит из обязательных полей, согласно регламенту, и дополнительных полей, которые мы определили сами.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df20cffe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df20cffe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Прием данных по радиоканалу будет осуществляться за счет наземной приемной антенны. Антенна принимает сигнал и передает его радиомодулю, который оцифровывает сигнал и передаёт полученный пакет на ноутбук, который выводит обработанные данные на экран.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df20cffe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df20cffe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Система поиска состоит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df20cffe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df20cffe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Аппарат имеет такие системы как: система измерений, поиска, система спектрометра, система управления, питания, спасения и система хранения и передачи данных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df20cffe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df20cffe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</a:t>
            </a:r>
            <a:r>
              <a:rPr lang="ru"/>
              <a:t> Компоновка аппарата выглядит следующим образом… Сверху расположена GPS антенна, ниже располагается конструктор MiniSat и аккумулятор, далее идёт пережигатель и механизм вращения, который работает от двигателя. Далее идёт отсек со спектрометром, в нём расположены камера спектрометра, корпус спектрометра, одноплатный компьютер, аккумуляторы, DC-DC преобразователь, разъем для зарядки, сервопривод с поворотным зеркалом.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df20cffe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df20cffe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Наш аппарат имеет механизацию. Они представлены на слайде. Раскрытие опор парашюта обеспечит стабильный спуск на землю, а вращение отсека (с помощью зубчатой передачи) с спектрометром обеспечит наведение на Солнце благодаря двигателю и сервоприводу, который поворачивает зеркало.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303670b02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303670b02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Основной частью служебного отсека является микроконтроллер STM32F103. Магнитометр, Барометр, Термометр, Акселерометр соединены с контроллером по I2C, такие приборы, как радиомодуль LORA и GNSS приёмник по отдельным UART. Пищалка и пережигатель подключены через транзистор и управляется по GPIO, Фоторезистор по АЦП. Микро SD карта подключена по SPI.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df20cffe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df20cffe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Антон </a:t>
            </a:r>
            <a:r>
              <a:rPr lang="ru">
                <a:solidFill>
                  <a:schemeClr val="dk1"/>
                </a:solidFill>
              </a:rPr>
              <a:t>Важным компонентом спектрометра является к</a:t>
            </a:r>
            <a:r>
              <a:rPr lang="ru"/>
              <a:t>омпьютером для спектрометра станет Raspberry Pi Zero 2W. Он управляет камерой спектрометра, а также поворотными механизмами по показанию фоторезисторов. Показания фоторезисторов мы получаем через АЦП, камера управляется по USB, Двигатель управляется через драйвер двигателя по GPIO, сервопривод управляется с помощью ШИМ.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b6ea103d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2b6ea103d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Роман </a:t>
            </a:r>
            <a:r>
              <a:rPr lang="ru">
                <a:solidFill>
                  <a:schemeClr val="dk1"/>
                </a:solidFill>
              </a:rPr>
              <a:t>Для размещения АЦП и драйвера двигателя мы создаем печатную плату. Недавно мы создали схему печатной платы и сейчас её разводим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a5bcd4b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a5bcd4b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93A54"/>
                </a:solidFill>
                <a:highlight>
                  <a:schemeClr val="lt1"/>
                </a:highlight>
              </a:rPr>
              <a:t>Для измерения спектров электромагнитного излучения используется спектрометр. </a:t>
            </a:r>
            <a:r>
              <a:rPr lang="ru">
                <a:solidFill>
                  <a:srgbClr val="343434"/>
                </a:solidFill>
                <a:highlight>
                  <a:srgbClr val="F7F7FB"/>
                </a:highlight>
              </a:rPr>
              <a:t>Спектроскопия широко используется в различных областях науки и техники, таких как физика, химия, биология, медицина, геология, астрономия и многие другие.</a:t>
            </a:r>
            <a:endParaRPr>
              <a:solidFill>
                <a:srgbClr val="343434"/>
              </a:solidFill>
              <a:highlight>
                <a:srgbClr val="F7F7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303670b02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303670b02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На слайде приведена схема питания компонентов служебного отсека.</a:t>
            </a:r>
            <a:r>
              <a:rPr lang="ru" b="1"/>
              <a:t> </a:t>
            </a:r>
            <a:r>
              <a:rPr lang="ru"/>
              <a:t>От аккумулятора идет не стабильное напряжение до преобразователя, после преобразователя выходит стабильные 3.3 вольта, которые обеспечивают работу всех систем на борту. Пережигатель питается напрямую от аккумулятора.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df20cffe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1df20cffe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Мы составили энергобаланс служебного отсека, на нём видно 2 графика, красный это уровень заряда АБ, синий это потребляемая мощность. Благодаря этому, мы смогли найти подходящий нам аккум. на 1300 миллиампер-часов, который обеспечивает работу аппарата в течении 3-х часов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df20cffe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df20cffe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Антон   </a:t>
            </a:r>
            <a:r>
              <a:rPr lang="ru">
                <a:solidFill>
                  <a:schemeClr val="dk1"/>
                </a:solidFill>
              </a:rPr>
              <a:t>Приведена схема питания спектрометра. От аккумулятора идет нестабильное напряжение до преобразователя. После него выходит стабильные 5В, которые нужны для нормальной работы спектрометра. Работа спектрометра определяется переключателем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21e0268ef8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21e0268ef8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На слайде представлен аналогичный энергобаланс для спектрометра, благодаря нему мы нашли подходящие аккум. на 500mah, который обеспечивает работу спектрометра в течении 1-го часа.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303670b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2303670b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Алгоритм работы аппарата выглядит следующим образом: сначала происходит инициализация; после в цикле начинается сбор данных с датчиков. Далее в зависимости от определенного состояния происходит работа аппарата, передача телеметрии и запись на SD карту. У аппарата есть 4 состояния: “На земле”, ”В ракете”, ”Спуск с парашютом”, ”После приземления”. Условия перехода между состояниями указаны на слайде.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222f2681c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222f2681c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У спектрометра имеется 2 состояние это “Ожидание” и “В работе”. Переход в режим в работе выполняется при преодолении верхнего порога освещенности фоторезистором. Переход в режим ожидание при преодолении нижнего порога освещенности фоторезистора. Это требуется для того. чтобы аппарат не крутился в ракете.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df20cffe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1df20cffe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</a:t>
            </a:r>
            <a:r>
              <a:rPr lang="ru"/>
              <a:t> Имея массу аппарата и скорость спуска мы рассчитали диаметр купола 33 см. Правее представлена схема парашюта. Он состоит из 8 равных частей.От места крепления идут 4 стропы, далее каждая из них делятся на 2 и крепится к парашюту. Это обеспечит стабильный спуск без колебаний и закручиваний аппарата. Данная конструкция была успешно проверена в прошлом году одной из команд. Такое решение нужно для облегчения наведения спектрометра на Солнце.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df20cff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1df20cff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На данном слайде представлена массовая сводка аппарата. Итоговая масса составляет 350 г. что соответствует регламенту регулярной лиги.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df20cffe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df20cffe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Мы привели расчёт стоимости аппарата, итоговая сумма составила примерно 30 тыщ. рублей. мы смогли уложиться в бюджет, т.к. общая стоимость аппарата составила около 30 тыщ. рублей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df20cffe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df20cffe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…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df20cff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df20cff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Антон </a:t>
            </a:r>
            <a:r>
              <a:rPr lang="ru"/>
              <a:t>Основной миссией аппарата является </a:t>
            </a:r>
            <a:r>
              <a:rPr lang="ru">
                <a:solidFill>
                  <a:schemeClr val="dk1"/>
                </a:solidFill>
              </a:rPr>
              <a:t>измерение спектра Солнца в полете. Для выполнения данной миссии мы самостоятельно создаем спектрометр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a4f3132981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a4f3132981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…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f20cff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f20cff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Антон </a:t>
            </a:r>
            <a:r>
              <a:rPr lang="ru"/>
              <a:t>Наш аппарат будет выглядеть следующим образом. В его верхней части будут расположены конструктор, датчик GPS, аккумулятор и др. Также в этой части будут закреплены держатели строп парашюта и сам парашют. Большую часть аппарата, нижнюю, будет занимать спектрометр и все, что его касается. Между верхней и нижней частями аппарата будет находиться подшипник. Благодаря нему части станут едины.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df20cffe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df20cffe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Основные задачи нашего аппарата приведены на слайде. Они соответствую требованиям регламента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df20cffe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df20cffe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Рома </a:t>
            </a:r>
            <a:r>
              <a:rPr lang="ru"/>
              <a:t>Мы поставили перед собой несколько дополнительных задач &lt;перечисляем&gt;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df20cffe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df20cffe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Полет нашего аппарата будет придерживаться данного плана. Аппарат будет находиться в специальной ракете. После взлета и набора нужной высоты он выйдет из под обтекателя. Под действием воздуха парашют раскроется и держатели строп также будут раскрываться после срабатывания пережигателя. Во время спуска на парашюте осуществляется работа спектрометра и поиск направления на Солнце. После удачного приземления аппарата начнет работать поисковая система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df20cff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df20cffe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Антон </a:t>
            </a:r>
            <a:r>
              <a:rPr lang="ru">
                <a:solidFill>
                  <a:schemeClr val="dk1"/>
                </a:solidFill>
              </a:rPr>
              <a:t>На данном слайде представлен облик спектрометра. Мы разработали его оптическую схему. Свет попадает на поворотное зеркало и отражает его в объектив спектрометра , после свет попадает на фокус. линзу и собирается на диафрагме. Диафрагма требуется для отсечения лишнего света, бликов и отражений. Далее свет попадает на коллим. линзу и проходит на диф. решётку, которая разбивает свет на спектр. После спектр попадет на фокус. линзу. Это нужно для того, чтобы спектр попал на своё место на матрице камеры.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303670b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303670b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Антон </a:t>
            </a:r>
            <a:r>
              <a:rPr lang="ru">
                <a:solidFill>
                  <a:schemeClr val="dk1"/>
                </a:solidFill>
              </a:rPr>
              <a:t>Наш аппарат имеет два механизма и два фоторезистора, один обеспечивает вращение отсека спектрометра вокруг продольной оси, а другой обеспечивает поворот зеркала спектрометра. Первый фоторезистор смотрит щель и имеет щелевое поле зрение, с помощью него можно определить положение Солнца в горизонтальной плоскости. Второй фоторезистор смотрит на поворотное зеркало и ищет Солнце в вертикальной плоскости по отражению света. Благодаря этому, можно определить в какой момент времени спектрометр смотрел на Солнце. В процессе спуска на парашюте, спектрометр непрерывно производит съёмку. Далее на земле по показанию фоторезисторов мы сможем определить момент попадания Солнца в объектив. В плохую погоду мы будем снимать спектр неба, а наводиться будем на яркую точку.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5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038" y="0"/>
            <a:ext cx="9280076" cy="526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350" y="1054786"/>
            <a:ext cx="4860624" cy="292561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14700" y="4695425"/>
            <a:ext cx="311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7E6E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r>
              <a:rPr lang="ru" sz="1500">
                <a:solidFill>
                  <a:srgbClr val="40404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Куратор: Вячеслав Кетов</a:t>
            </a:r>
            <a:endParaRPr sz="1500">
              <a:solidFill>
                <a:srgbClr val="40404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8101" y="243336"/>
            <a:ext cx="1338675" cy="71541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014700" y="4580350"/>
            <a:ext cx="311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7E6E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Куратор: Вячеслав Кетов</a:t>
            </a:r>
            <a:endParaRPr sz="1500">
              <a:solidFill>
                <a:schemeClr val="dk2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230588" y="756000"/>
            <a:ext cx="6682800" cy="6312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l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Небесные акулы</a:t>
            </a:r>
            <a:endParaRPr sz="2900">
              <a:solidFill>
                <a:schemeClr val="l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050" y="-11"/>
            <a:ext cx="9280100" cy="526214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 rot="-722282">
            <a:off x="5848462" y="2535977"/>
            <a:ext cx="148158" cy="19016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2612550" y="3980400"/>
            <a:ext cx="3918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40404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Антон Юлдашев</a:t>
            </a:r>
            <a:endParaRPr sz="1500">
              <a:solidFill>
                <a:srgbClr val="40404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40404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Роман Демченко</a:t>
            </a:r>
            <a:endParaRPr sz="1800">
              <a:solidFill>
                <a:srgbClr val="404040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612550" y="3874900"/>
            <a:ext cx="3918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E7E6E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Антон Юлдашев</a:t>
            </a:r>
            <a:endParaRPr sz="1500">
              <a:solidFill>
                <a:srgbClr val="E7E6E6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7E6E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Роман Демченко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Структура обмена данными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15" name="Google Shape;21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339575" y="1176125"/>
            <a:ext cx="3908700" cy="3545100"/>
          </a:xfrm>
          <a:prstGeom prst="roundRect">
            <a:avLst>
              <a:gd name="adj" fmla="val 98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Аппарат</a:t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5748725" y="1176125"/>
            <a:ext cx="2931600" cy="35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Наземная приемная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станция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525050" y="2474050"/>
            <a:ext cx="9492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МК</a:t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1979425" y="1687200"/>
            <a:ext cx="12588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microSD карта</a:t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1979425" y="3256495"/>
            <a:ext cx="12588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радиомодуль</a:t>
            </a:r>
            <a:endParaRPr/>
          </a:p>
        </p:txBody>
      </p:sp>
      <p:cxnSp>
        <p:nvCxnSpPr>
          <p:cNvPr id="221" name="Google Shape;221;p22"/>
          <p:cNvCxnSpPr/>
          <p:nvPr/>
        </p:nvCxnSpPr>
        <p:spPr>
          <a:xfrm rot="10800000">
            <a:off x="999650" y="2165050"/>
            <a:ext cx="0" cy="30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2"/>
          <p:cNvCxnSpPr/>
          <p:nvPr/>
        </p:nvCxnSpPr>
        <p:spPr>
          <a:xfrm rot="10800000">
            <a:off x="998725" y="2158200"/>
            <a:ext cx="980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3" name="Google Shape;223;p22"/>
          <p:cNvCxnSpPr/>
          <p:nvPr/>
        </p:nvCxnSpPr>
        <p:spPr>
          <a:xfrm rot="10800000">
            <a:off x="999650" y="3423250"/>
            <a:ext cx="0" cy="30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2"/>
          <p:cNvCxnSpPr>
            <a:stCxn id="220" idx="1"/>
          </p:cNvCxnSpPr>
          <p:nvPr/>
        </p:nvCxnSpPr>
        <p:spPr>
          <a:xfrm rot="10800000">
            <a:off x="998725" y="3731095"/>
            <a:ext cx="9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5" name="Google Shape;225;p22"/>
          <p:cNvCxnSpPr>
            <a:stCxn id="226" idx="3"/>
            <a:endCxn id="220" idx="3"/>
          </p:cNvCxnSpPr>
          <p:nvPr/>
        </p:nvCxnSpPr>
        <p:spPr>
          <a:xfrm rot="10800000">
            <a:off x="3238225" y="3731095"/>
            <a:ext cx="2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27" name="Google Shape;227;p22"/>
          <p:cNvSpPr/>
          <p:nvPr/>
        </p:nvSpPr>
        <p:spPr>
          <a:xfrm>
            <a:off x="7032038" y="3256495"/>
            <a:ext cx="12588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радиомодуль</a:t>
            </a:r>
            <a:endParaRPr/>
          </a:p>
        </p:txBody>
      </p:sp>
      <p:cxnSp>
        <p:nvCxnSpPr>
          <p:cNvPr id="228" name="Google Shape;228;p22"/>
          <p:cNvCxnSpPr>
            <a:stCxn id="227" idx="1"/>
            <a:endCxn id="229" idx="3"/>
          </p:cNvCxnSpPr>
          <p:nvPr/>
        </p:nvCxnSpPr>
        <p:spPr>
          <a:xfrm rot="10800000">
            <a:off x="6534938" y="3731095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0" name="Google Shape;230;p22"/>
          <p:cNvSpPr txBox="1"/>
          <p:nvPr/>
        </p:nvSpPr>
        <p:spPr>
          <a:xfrm>
            <a:off x="998725" y="1906475"/>
            <a:ext cx="83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40 пакетов</a:t>
            </a:r>
            <a:endParaRPr sz="1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в секунду</a:t>
            </a:r>
            <a:endParaRPr sz="1000">
              <a:solidFill>
                <a:schemeClr val="accent5"/>
              </a:solidFill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877" y="2967125"/>
            <a:ext cx="836086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998725" y="3484800"/>
            <a:ext cx="83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10 пакетов</a:t>
            </a:r>
            <a:endParaRPr sz="1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в секунду</a:t>
            </a:r>
            <a:endParaRPr sz="1000">
              <a:solidFill>
                <a:schemeClr val="accent5"/>
              </a:solidFill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099" y="3434663"/>
            <a:ext cx="1465625" cy="59283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 txBox="1"/>
          <p:nvPr/>
        </p:nvSpPr>
        <p:spPr>
          <a:xfrm>
            <a:off x="4597863" y="3977400"/>
            <a:ext cx="83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433 МГц</a:t>
            </a:r>
            <a:endParaRPr sz="1000">
              <a:solidFill>
                <a:schemeClr val="accent5"/>
              </a:solidFill>
            </a:endParaRPr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488138" y="3329163"/>
            <a:ext cx="702029" cy="8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7031900" y="1844950"/>
            <a:ext cx="12588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Ноутбук</a:t>
            </a:r>
            <a:endParaRPr/>
          </a:p>
        </p:txBody>
      </p:sp>
      <p:cxnSp>
        <p:nvCxnSpPr>
          <p:cNvPr id="236" name="Google Shape;236;p22"/>
          <p:cNvCxnSpPr>
            <a:stCxn id="235" idx="2"/>
            <a:endCxn id="227" idx="0"/>
          </p:cNvCxnSpPr>
          <p:nvPr/>
        </p:nvCxnSpPr>
        <p:spPr>
          <a:xfrm>
            <a:off x="7661300" y="2794150"/>
            <a:ext cx="0" cy="4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3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Структура пакета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44" name="Google Shape;24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graphicFrame>
        <p:nvGraphicFramePr>
          <p:cNvPr id="245" name="Google Shape;245;p23"/>
          <p:cNvGraphicFramePr/>
          <p:nvPr/>
        </p:nvGraphicFramePr>
        <p:xfrm>
          <a:off x="272750" y="1600000"/>
          <a:ext cx="8589725" cy="3154680"/>
        </p:xfrm>
        <a:graphic>
          <a:graphicData uri="http://schemas.openxmlformats.org/drawingml/2006/table">
            <a:tbl>
              <a:tblPr>
                <a:noFill/>
                <a:tableStyleId>{683C4BA6-9245-4C00-86ED-A8DC4C6E862E}</a:tableStyleId>
              </a:tblPr>
              <a:tblGrid>
                <a:gridCol w="84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68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Метка начала пакета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ID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Время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Температура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Давление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№ байта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75">
                <a:tc gridSpan="1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2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Линейное ускорение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Угловая скорость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</a:t>
                      </a:r>
                      <a:endParaRPr sz="1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Состо-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яние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az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ωz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№ байта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475">
                <a:tc gridSpan="1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4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Параметры GPS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Освещен-ность</a:t>
                      </a:r>
                      <a:endParaRPr sz="1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Широта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Долгота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Высота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№ байта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475">
                <a:tc gridSpan="1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4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Магнитометр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 sum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rowSpan="2" grid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Резерв</a:t>
                      </a:r>
                      <a:endParaRPr sz="13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4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</a:t>
                      </a:r>
                      <a:endParaRPr sz="1200" baseline="-25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</a:t>
                      </a:r>
                      <a:endParaRPr sz="1200" baseline="-25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Mz</a:t>
                      </a:r>
                      <a:endParaRPr sz="1200" baseline="-25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7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№ байта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246" name="Google Shape;246;p23"/>
          <p:cNvGraphicFramePr/>
          <p:nvPr/>
        </p:nvGraphicFramePr>
        <p:xfrm>
          <a:off x="272750" y="700500"/>
          <a:ext cx="4828000" cy="656640"/>
        </p:xfrm>
        <a:graphic>
          <a:graphicData uri="http://schemas.openxmlformats.org/drawingml/2006/table">
            <a:tbl>
              <a:tblPr>
                <a:noFill/>
                <a:tableStyleId>{C9468178-6ECE-4CAA-AA54-9C570B158ACB}</a:tableStyleId>
              </a:tblPr>
              <a:tblGrid>
                <a:gridCol w="10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8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обязательные поля пакета</a:t>
                      </a:r>
                      <a:endParaRPr sz="1200"/>
                    </a:p>
                  </a:txBody>
                  <a:tcPr marL="90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8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дополнительные поля пакета</a:t>
                      </a:r>
                      <a:endParaRPr sz="1200"/>
                    </a:p>
                  </a:txBody>
                  <a:tcPr marL="90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8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резерв</a:t>
                      </a:r>
                      <a:endParaRPr sz="1200"/>
                    </a:p>
                  </a:txBody>
                  <a:tcPr marL="90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151" y="1792236"/>
            <a:ext cx="1187609" cy="115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1412" y="1855600"/>
            <a:ext cx="1601203" cy="1023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4"/>
          <p:cNvCxnSpPr/>
          <p:nvPr/>
        </p:nvCxnSpPr>
        <p:spPr>
          <a:xfrm rot="10800000" flipH="1">
            <a:off x="1928188" y="2367575"/>
            <a:ext cx="8133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56" name="Google Shape;256;p24"/>
          <p:cNvCxnSpPr/>
          <p:nvPr/>
        </p:nvCxnSpPr>
        <p:spPr>
          <a:xfrm>
            <a:off x="4093488" y="2383725"/>
            <a:ext cx="8406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257" name="Google Shape;2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302" y="1792238"/>
            <a:ext cx="836086" cy="152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4"/>
          <p:cNvCxnSpPr/>
          <p:nvPr/>
        </p:nvCxnSpPr>
        <p:spPr>
          <a:xfrm rot="10800000" flipH="1">
            <a:off x="6349638" y="2387100"/>
            <a:ext cx="11925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59" name="Google Shape;259;p24"/>
          <p:cNvSpPr txBox="1"/>
          <p:nvPr/>
        </p:nvSpPr>
        <p:spPr>
          <a:xfrm>
            <a:off x="792213" y="3117200"/>
            <a:ext cx="11196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Ноутбук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2224963" y="3117200"/>
            <a:ext cx="23853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USB-UART преобразователь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4417313" y="3117200"/>
            <a:ext cx="23853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Радиомодуль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E220-400TBL-01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6758688" y="3117200"/>
            <a:ext cx="23853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Наземная приемная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 антенна 433 МГц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6276996" y="1817975"/>
            <a:ext cx="12564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Аналоговый</a:t>
            </a:r>
            <a:br>
              <a:rPr lang="ru" sz="1200">
                <a:solidFill>
                  <a:schemeClr val="accent5"/>
                </a:solidFill>
              </a:rPr>
            </a:br>
            <a:r>
              <a:rPr lang="ru" sz="1200">
                <a:solidFill>
                  <a:schemeClr val="accent5"/>
                </a:solidFill>
              </a:rPr>
              <a:t>сигнал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4176600" y="2073096"/>
            <a:ext cx="6744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UART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1911813" y="2141966"/>
            <a:ext cx="9408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USB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Прием телеметрии на собственную наземную станцию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268" name="Google Shape;26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5400" y="1739050"/>
            <a:ext cx="1304200" cy="1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5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Система поиска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76" name="Google Shape;2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13" y="1283500"/>
            <a:ext cx="1672850" cy="14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125" y="2970975"/>
            <a:ext cx="1198625" cy="15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/>
        </p:nvSpPr>
        <p:spPr>
          <a:xfrm>
            <a:off x="2495588" y="1283500"/>
            <a:ext cx="59394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GPS приёмник работает с момента включения и до момента полного истощения аккумулятора или до того, как его нашли. Принимая данные с датчика мы получаем примерное местонахождение в реальном времени</a:t>
            </a: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После приземления включается пищалка и работает, пока аппарат не будет найден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6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5521300" y="600575"/>
            <a:ext cx="2073900" cy="2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"/>
          <p:cNvSpPr txBox="1"/>
          <p:nvPr/>
        </p:nvSpPr>
        <p:spPr>
          <a:xfrm>
            <a:off x="5521300" y="616625"/>
            <a:ext cx="207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управления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7403700" y="3863975"/>
            <a:ext cx="1740300" cy="31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3837100" y="3876375"/>
            <a:ext cx="3485100" cy="32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3863725" y="2704075"/>
            <a:ext cx="1719600" cy="28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224375" y="3864400"/>
            <a:ext cx="1600500" cy="2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224375" y="2716450"/>
            <a:ext cx="2134500" cy="2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224375" y="600575"/>
            <a:ext cx="1905000" cy="2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75" y="823775"/>
            <a:ext cx="8720400" cy="41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88" y="1820425"/>
            <a:ext cx="671275" cy="6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938" y="863473"/>
            <a:ext cx="719700" cy="5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2175" y="4152400"/>
            <a:ext cx="861687" cy="5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3787" y="4165925"/>
            <a:ext cx="700994" cy="5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8225" y="863487"/>
            <a:ext cx="574579" cy="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4637" y="851120"/>
            <a:ext cx="779275" cy="5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7918" y="1834232"/>
            <a:ext cx="632700" cy="63731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/>
        </p:nvSpPr>
        <p:spPr>
          <a:xfrm>
            <a:off x="224375" y="616613"/>
            <a:ext cx="1968300" cy="28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измерений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14825" y="1744712"/>
            <a:ext cx="816375" cy="8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09038" y="766375"/>
            <a:ext cx="779275" cy="7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67450" y="1824722"/>
            <a:ext cx="632700" cy="63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0300" y="2898375"/>
            <a:ext cx="779275" cy="7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48762" y="2965189"/>
            <a:ext cx="1083750" cy="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780063" y="4094990"/>
            <a:ext cx="861675" cy="74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96037" y="823764"/>
            <a:ext cx="1083750" cy="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503350" y="1867404"/>
            <a:ext cx="574575" cy="57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833288" y="3013325"/>
            <a:ext cx="701000" cy="5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35725" y="2961127"/>
            <a:ext cx="574575" cy="65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075" y="4152398"/>
            <a:ext cx="719700" cy="5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74288" y="4100713"/>
            <a:ext cx="632700" cy="6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Системы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456200" y="14722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GNSS приемник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2202025" y="14722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Магнитометр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4025663" y="14722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Барометр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2202025" y="23796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Фоторезистор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441325" y="225665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Акселерометр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+ гироскоп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4025663" y="23796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Термометр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456200" y="35048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Камера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2202025" y="35048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Raspberry Pi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4025688" y="35048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Аккумулятор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5834413" y="35048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Аккумулятор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7595200" y="349297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DC-DC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441325" y="46817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GNSS приемник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8" name="Google Shape;328;p26"/>
          <p:cNvSpPr txBox="1"/>
          <p:nvPr/>
        </p:nvSpPr>
        <p:spPr>
          <a:xfrm>
            <a:off x="2202025" y="46826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Пищалка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3983400" y="46826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SD карта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0" name="Google Shape;330;p26"/>
          <p:cNvSpPr txBox="1"/>
          <p:nvPr/>
        </p:nvSpPr>
        <p:spPr>
          <a:xfrm>
            <a:off x="5826275" y="46817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LORA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7636400" y="46699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Парашют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5826275" y="14722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Raspberry Pi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7610075" y="146037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Сервопривод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5817200" y="2379600"/>
            <a:ext cx="124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Микроконтроллер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7595200" y="23748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Двигатель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224375" y="2716450"/>
            <a:ext cx="2301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спектрометра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224375" y="3864400"/>
            <a:ext cx="1968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поиска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3863713" y="2706700"/>
            <a:ext cx="1968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питания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39" name="Google Shape;339;p26"/>
          <p:cNvSpPr txBox="1"/>
          <p:nvPr/>
        </p:nvSpPr>
        <p:spPr>
          <a:xfrm>
            <a:off x="3863713" y="3864400"/>
            <a:ext cx="3485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хранения и передачи данных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40" name="Google Shape;340;p26"/>
          <p:cNvSpPr txBox="1"/>
          <p:nvPr/>
        </p:nvSpPr>
        <p:spPr>
          <a:xfrm>
            <a:off x="7403700" y="3864400"/>
            <a:ext cx="1740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спасения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41" name="Google Shape;3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pic>
        <p:nvPicPr>
          <p:cNvPr id="342" name="Google Shape;342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411184" y="2950900"/>
            <a:ext cx="321630" cy="6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7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" name="Google Shape;3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117" y="570050"/>
            <a:ext cx="6396658" cy="4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7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Компоновка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1" name="Google Shape;35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cxnSp>
        <p:nvCxnSpPr>
          <p:cNvPr id="352" name="Google Shape;352;p27"/>
          <p:cNvCxnSpPr/>
          <p:nvPr/>
        </p:nvCxnSpPr>
        <p:spPr>
          <a:xfrm>
            <a:off x="4590100" y="3226950"/>
            <a:ext cx="5910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27"/>
          <p:cNvCxnSpPr/>
          <p:nvPr/>
        </p:nvCxnSpPr>
        <p:spPr>
          <a:xfrm rot="10800000">
            <a:off x="6143525" y="993325"/>
            <a:ext cx="36900" cy="3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7"/>
          <p:cNvCxnSpPr/>
          <p:nvPr/>
        </p:nvCxnSpPr>
        <p:spPr>
          <a:xfrm rot="10800000">
            <a:off x="4688325" y="1759100"/>
            <a:ext cx="150600" cy="46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7"/>
          <p:cNvCxnSpPr/>
          <p:nvPr/>
        </p:nvCxnSpPr>
        <p:spPr>
          <a:xfrm rot="10800000" flipH="1">
            <a:off x="2799325" y="1471425"/>
            <a:ext cx="766500" cy="108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7"/>
          <p:cNvCxnSpPr/>
          <p:nvPr/>
        </p:nvCxnSpPr>
        <p:spPr>
          <a:xfrm rot="10800000" flipH="1">
            <a:off x="7686275" y="821250"/>
            <a:ext cx="2325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27"/>
          <p:cNvSpPr txBox="1"/>
          <p:nvPr/>
        </p:nvSpPr>
        <p:spPr>
          <a:xfrm rot="273">
            <a:off x="5126413" y="3490223"/>
            <a:ext cx="37782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Камера спектрометра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8" name="Google Shape;358;p27"/>
          <p:cNvSpPr txBox="1"/>
          <p:nvPr/>
        </p:nvSpPr>
        <p:spPr>
          <a:xfrm rot="-1831">
            <a:off x="4280043" y="1457184"/>
            <a:ext cx="3942301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Двигатель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9" name="Google Shape;359;p27"/>
          <p:cNvSpPr txBox="1"/>
          <p:nvPr/>
        </p:nvSpPr>
        <p:spPr>
          <a:xfrm rot="-425">
            <a:off x="2413424" y="1005160"/>
            <a:ext cx="24255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Одноплатный компьютер Raspberry Pi Zero 2W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0" name="Google Shape;360;p27"/>
          <p:cNvSpPr txBox="1"/>
          <p:nvPr/>
        </p:nvSpPr>
        <p:spPr>
          <a:xfrm rot="1127">
            <a:off x="5828142" y="687156"/>
            <a:ext cx="27447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MiniSat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7781975" y="545100"/>
            <a:ext cx="20586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GPS антенна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8098375" y="1655700"/>
            <a:ext cx="11157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cxnSp>
        <p:nvCxnSpPr>
          <p:cNvPr id="363" name="Google Shape;363;p27"/>
          <p:cNvCxnSpPr/>
          <p:nvPr/>
        </p:nvCxnSpPr>
        <p:spPr>
          <a:xfrm>
            <a:off x="5892925" y="2195525"/>
            <a:ext cx="595500" cy="6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7"/>
          <p:cNvSpPr txBox="1"/>
          <p:nvPr/>
        </p:nvSpPr>
        <p:spPr>
          <a:xfrm>
            <a:off x="6241900" y="2766300"/>
            <a:ext cx="27378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Аккумулятор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5" name="Google Shape;365;p27"/>
          <p:cNvSpPr/>
          <p:nvPr/>
        </p:nvSpPr>
        <p:spPr>
          <a:xfrm rot="-6783262">
            <a:off x="3230560" y="2983949"/>
            <a:ext cx="109549" cy="657137"/>
          </a:xfrm>
          <a:prstGeom prst="leftBrace">
            <a:avLst>
              <a:gd name="adj1" fmla="val 149964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6" name="Google Shape;366;p27"/>
          <p:cNvCxnSpPr>
            <a:stCxn id="365" idx="1"/>
          </p:cNvCxnSpPr>
          <p:nvPr/>
        </p:nvCxnSpPr>
        <p:spPr>
          <a:xfrm>
            <a:off x="3306785" y="3362917"/>
            <a:ext cx="827100" cy="4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" name="Google Shape;367;p27"/>
          <p:cNvSpPr txBox="1"/>
          <p:nvPr/>
        </p:nvSpPr>
        <p:spPr>
          <a:xfrm>
            <a:off x="4007300" y="3613775"/>
            <a:ext cx="3942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Объектив спектрометра</a:t>
            </a:r>
            <a:r>
              <a:rPr lang="ru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 flipH="1">
            <a:off x="1964300" y="3769800"/>
            <a:ext cx="762000" cy="6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27"/>
          <p:cNvSpPr txBox="1"/>
          <p:nvPr/>
        </p:nvSpPr>
        <p:spPr>
          <a:xfrm>
            <a:off x="232775" y="3438025"/>
            <a:ext cx="1800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Разъем для зарядки батарей спектрометра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0" name="Google Shape;370;p27"/>
          <p:cNvCxnSpPr/>
          <p:nvPr/>
        </p:nvCxnSpPr>
        <p:spPr>
          <a:xfrm>
            <a:off x="1437300" y="3162075"/>
            <a:ext cx="1047900" cy="2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1" name="Google Shape;371;p27"/>
          <p:cNvSpPr txBox="1"/>
          <p:nvPr/>
        </p:nvSpPr>
        <p:spPr>
          <a:xfrm>
            <a:off x="164250" y="2691000"/>
            <a:ext cx="18000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Сервопривод с поворотным зеркалом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2" name="Google Shape;372;p27"/>
          <p:cNvCxnSpPr/>
          <p:nvPr/>
        </p:nvCxnSpPr>
        <p:spPr>
          <a:xfrm flipH="1">
            <a:off x="1889050" y="3534550"/>
            <a:ext cx="789000" cy="9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7"/>
          <p:cNvSpPr txBox="1"/>
          <p:nvPr/>
        </p:nvSpPr>
        <p:spPr>
          <a:xfrm>
            <a:off x="126575" y="4448825"/>
            <a:ext cx="3942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DC-DC преобразователь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4" name="Google Shape;374;p27"/>
          <p:cNvCxnSpPr/>
          <p:nvPr/>
        </p:nvCxnSpPr>
        <p:spPr>
          <a:xfrm flipH="1">
            <a:off x="2504925" y="3685350"/>
            <a:ext cx="167100" cy="110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27"/>
          <p:cNvSpPr txBox="1"/>
          <p:nvPr/>
        </p:nvSpPr>
        <p:spPr>
          <a:xfrm>
            <a:off x="2032775" y="4722575"/>
            <a:ext cx="3942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Аккумуляторы спектрометра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6" name="Google Shape;376;p27"/>
          <p:cNvCxnSpPr/>
          <p:nvPr/>
        </p:nvCxnSpPr>
        <p:spPr>
          <a:xfrm>
            <a:off x="5386275" y="2635825"/>
            <a:ext cx="253200" cy="5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27"/>
          <p:cNvSpPr txBox="1"/>
          <p:nvPr/>
        </p:nvSpPr>
        <p:spPr>
          <a:xfrm>
            <a:off x="5427525" y="3186763"/>
            <a:ext cx="3474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Механизм вращения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 rot="10800000">
            <a:off x="5022750" y="749250"/>
            <a:ext cx="2160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7"/>
          <p:cNvSpPr txBox="1"/>
          <p:nvPr/>
        </p:nvSpPr>
        <p:spPr>
          <a:xfrm>
            <a:off x="4095875" y="458150"/>
            <a:ext cx="1879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Пережигатель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lh7-rt.googleusercontent.com/slidesz/AGV_vUdHrTic1LazFqxaoLK6sfuBKAFH-anq2bv7aHaDveWHy84VfT7PqZp4Xg-c4CFERxjlqlgIvz_2z1lcWSDy_wThO_6nAKrxtPh5fLYFekMwaEZs8zW5kXfONah3baclyT2Ef7csSw=s2048?key=ixkkKQIKAKrZWiCTcU1h7dO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2" y="628832"/>
            <a:ext cx="3527642" cy="40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4" name="Google Shape;384;p28"/>
          <p:cNvPicPr preferRelativeResize="0"/>
          <p:nvPr/>
        </p:nvPicPr>
        <p:blipFill rotWithShape="1">
          <a:blip r:embed="rId4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8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Механизация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87" name="Google Shape;387;p28"/>
          <p:cNvSpPr txBox="1"/>
          <p:nvPr/>
        </p:nvSpPr>
        <p:spPr>
          <a:xfrm>
            <a:off x="67463" y="4660422"/>
            <a:ext cx="4027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Механизм раскрытия опор парашюта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4710588" y="4660422"/>
            <a:ext cx="4027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Механизм поворота спектрометра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0" name="Google Shape;39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2" name="AutoShape 2" descr="https://lh7-rt.googleusercontent.com/slidesz/AGV_vUf2ugQRgKnY7jViuoVrdxyoHGxIm6VQhP_ANELQF4fv-qCcQIMo3RhxE_9RrFlbKYABrQ7ZmP2fR0pXIHzVSu9aAjGcixI3BkrCgOxH62JByJe6vIcV89KyRg3gECP8sIc4kGRqng=s2048?key=ixkkKQIKAKrZWiCTcU1h7dO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https://lh7-rt.googleusercontent.com/slidesz/AGV_vUf2ugQRgKnY7jViuoVrdxyoHGxIm6VQhP_ANELQF4fv-qCcQIMo3RhxE_9RrFlbKYABrQ7ZmP2fR0pXIHzVSu9aAjGcixI3BkrCgOxH62JByJe6vIcV89KyRg3gECP8sIc4kGRqng=s2048?key=ixkkKQIKAKrZWiCTcU1h7dO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93" y="628832"/>
            <a:ext cx="2441990" cy="4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9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9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9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Схема подключения компонентов служебного отсека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99" name="Google Shape;3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088" y="649225"/>
            <a:ext cx="6629826" cy="429360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4226850" y="4595125"/>
            <a:ext cx="23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Конструктор MiniSat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0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0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0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Схема подключения компонентов спектрометра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09" name="Google Shape;40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410" name="Google Shape;4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75" y="654975"/>
            <a:ext cx="7923243" cy="429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5" y="787175"/>
            <a:ext cx="6330124" cy="39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 rotWithShape="1">
          <a:blip r:embed="rId4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1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1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Создание печатной платы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19" name="Google Shape;41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pic>
        <p:nvPicPr>
          <p:cNvPr id="420" name="Google Shape;4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5450" y="1596788"/>
            <a:ext cx="2025187" cy="198858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1"/>
          <p:cNvSpPr txBox="1"/>
          <p:nvPr/>
        </p:nvSpPr>
        <p:spPr>
          <a:xfrm>
            <a:off x="236775" y="4428450"/>
            <a:ext cx="282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Схема печатной платы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2" name="Google Shape;422;p31"/>
          <p:cNvSpPr txBox="1"/>
          <p:nvPr/>
        </p:nvSpPr>
        <p:spPr>
          <a:xfrm>
            <a:off x="6356088" y="4051375"/>
            <a:ext cx="282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Начало разводки печатной платы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061"/>
            <a:ext cx="9143999" cy="57136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Введение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34383" y="4557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88150" y="3737225"/>
            <a:ext cx="7367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Спектроскопия широко используется в различных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областях науки и техники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2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2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2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Схема питания компонентов служебного отсека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30" name="Google Shape;43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pic>
        <p:nvPicPr>
          <p:cNvPr id="431" name="Google Shape;4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25" y="849900"/>
            <a:ext cx="8208038" cy="381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025" y="4068875"/>
            <a:ext cx="1063150" cy="6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3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3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3"/>
          <p:cNvSpPr txBox="1"/>
          <p:nvPr/>
        </p:nvSpPr>
        <p:spPr>
          <a:xfrm>
            <a:off x="5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Энергобаланс служебного отсека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440" name="Google Shape;440;p33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5" y="985575"/>
            <a:ext cx="8427049" cy="36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 txBox="1"/>
          <p:nvPr/>
        </p:nvSpPr>
        <p:spPr>
          <a:xfrm rot="-5400000">
            <a:off x="-1108700" y="2605650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Потребляемая мощность, Вт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2" name="Google Shape;442;p33"/>
          <p:cNvSpPr txBox="1"/>
          <p:nvPr/>
        </p:nvSpPr>
        <p:spPr>
          <a:xfrm rot="-5400000">
            <a:off x="7407325" y="2605650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Уровень заряда АБ, мА*ч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3132150" y="4587425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Время, мин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4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4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Схема питания компонентов спектрометра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52" name="Google Shape;45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pic>
        <p:nvPicPr>
          <p:cNvPr id="453" name="Google Shape;4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25" y="849913"/>
            <a:ext cx="8447962" cy="3813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5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5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35" title="Диаграмм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25" y="985575"/>
            <a:ext cx="8475904" cy="36018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/>
        </p:nvSpPr>
        <p:spPr>
          <a:xfrm>
            <a:off x="5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Энергобаланс спектрометра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62" name="Google Shape;462;p35"/>
          <p:cNvSpPr txBox="1"/>
          <p:nvPr/>
        </p:nvSpPr>
        <p:spPr>
          <a:xfrm rot="-5400000">
            <a:off x="-1108700" y="2605650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Потребляемая мощность, Вт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3" name="Google Shape;463;p35"/>
          <p:cNvSpPr txBox="1"/>
          <p:nvPr/>
        </p:nvSpPr>
        <p:spPr>
          <a:xfrm rot="-5400000">
            <a:off x="7407325" y="2605650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Уровень заряда АБ, мА*ч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3132150" y="4587425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Время, мин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6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6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284125" y="1772370"/>
            <a:ext cx="8159100" cy="648600"/>
          </a:xfrm>
          <a:prstGeom prst="roundRect">
            <a:avLst>
              <a:gd name="adj" fmla="val 7649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000" rIns="91425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/>
              <a:t>если текущее состояние:</a:t>
            </a:r>
            <a:endParaRPr sz="12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674EA7"/>
              </a:solidFill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Алгоритм работы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284075" y="701850"/>
            <a:ext cx="81591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Инициализация</a:t>
            </a:r>
            <a:endParaRPr sz="1200"/>
          </a:p>
        </p:txBody>
      </p:sp>
      <p:sp>
        <p:nvSpPr>
          <p:cNvPr id="475" name="Google Shape;475;p36"/>
          <p:cNvSpPr/>
          <p:nvPr/>
        </p:nvSpPr>
        <p:spPr>
          <a:xfrm>
            <a:off x="284075" y="1237110"/>
            <a:ext cx="81591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Сбор данных с датчиков</a:t>
            </a:r>
            <a:endParaRPr sz="1200"/>
          </a:p>
        </p:txBody>
      </p:sp>
      <p:sp>
        <p:nvSpPr>
          <p:cNvPr id="476" name="Google Shape;476;p36"/>
          <p:cNvSpPr/>
          <p:nvPr/>
        </p:nvSpPr>
        <p:spPr>
          <a:xfrm>
            <a:off x="284075" y="4545149"/>
            <a:ext cx="81591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Запись на SD карту</a:t>
            </a:r>
            <a:endParaRPr sz="1200"/>
          </a:p>
        </p:txBody>
      </p:sp>
      <p:sp>
        <p:nvSpPr>
          <p:cNvPr id="477" name="Google Shape;477;p36"/>
          <p:cNvSpPr/>
          <p:nvPr/>
        </p:nvSpPr>
        <p:spPr>
          <a:xfrm>
            <a:off x="284075" y="4009889"/>
            <a:ext cx="81591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Передача телеметрии</a:t>
            </a:r>
            <a:endParaRPr sz="1200"/>
          </a:p>
        </p:txBody>
      </p:sp>
      <p:cxnSp>
        <p:nvCxnSpPr>
          <p:cNvPr id="478" name="Google Shape;478;p36"/>
          <p:cNvCxnSpPr>
            <a:stCxn id="477" idx="2"/>
            <a:endCxn id="476" idx="0"/>
          </p:cNvCxnSpPr>
          <p:nvPr/>
        </p:nvCxnSpPr>
        <p:spPr>
          <a:xfrm>
            <a:off x="4363625" y="4351889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p36"/>
          <p:cNvCxnSpPr>
            <a:stCxn id="476" idx="3"/>
          </p:cNvCxnSpPr>
          <p:nvPr/>
        </p:nvCxnSpPr>
        <p:spPr>
          <a:xfrm>
            <a:off x="8443175" y="4716149"/>
            <a:ext cx="26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6"/>
          <p:cNvCxnSpPr/>
          <p:nvPr/>
        </p:nvCxnSpPr>
        <p:spPr>
          <a:xfrm>
            <a:off x="8707350" y="1428750"/>
            <a:ext cx="0" cy="328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36"/>
          <p:cNvCxnSpPr/>
          <p:nvPr/>
        </p:nvCxnSpPr>
        <p:spPr>
          <a:xfrm rot="10800000">
            <a:off x="8444625" y="1420225"/>
            <a:ext cx="27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2" name="Google Shape;482;p36"/>
          <p:cNvSpPr txBox="1">
            <a:spLocks noGrp="1"/>
          </p:cNvSpPr>
          <p:nvPr>
            <p:ph type="sldNum" idx="12"/>
          </p:nvPr>
        </p:nvSpPr>
        <p:spPr>
          <a:xfrm>
            <a:off x="8472458" y="46337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graphicFrame>
        <p:nvGraphicFramePr>
          <p:cNvPr id="483" name="Google Shape;483;p36"/>
          <p:cNvGraphicFramePr/>
          <p:nvPr/>
        </p:nvGraphicFramePr>
        <p:xfrm>
          <a:off x="284050" y="2089588"/>
          <a:ext cx="8159100" cy="208600"/>
        </p:xfrm>
        <a:graphic>
          <a:graphicData uri="http://schemas.openxmlformats.org/drawingml/2006/table">
            <a:tbl>
              <a:tblPr>
                <a:noFill/>
                <a:tableStyleId>{C9468178-6ECE-4CAA-AA54-9C570B158ACB}</a:tableStyleId>
              </a:tblPr>
              <a:tblGrid>
                <a:gridCol w="203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b="1">
                          <a:solidFill>
                            <a:srgbClr val="FF9900"/>
                          </a:solidFill>
                        </a:rPr>
                        <a:t>На земле</a:t>
                      </a:r>
                      <a:endParaRPr sz="1200"/>
                    </a:p>
                  </a:txBody>
                  <a:tcPr marL="0" marR="0" marT="0" marB="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b="1">
                          <a:solidFill>
                            <a:schemeClr val="accent5"/>
                          </a:solidFill>
                        </a:rPr>
                        <a:t>В ракете</a:t>
                      </a:r>
                      <a:endParaRPr sz="1200"/>
                    </a:p>
                  </a:txBody>
                  <a:tcPr marL="0" marR="0" marT="0" marB="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b="1">
                          <a:solidFill>
                            <a:srgbClr val="0070C0"/>
                          </a:solidFill>
                        </a:rPr>
                        <a:t>Спуск с парашютом</a:t>
                      </a:r>
                      <a:endParaRPr sz="1200"/>
                    </a:p>
                  </a:txBody>
                  <a:tcPr marL="0" marR="0" marT="0" marB="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b="1">
                          <a:solidFill>
                            <a:srgbClr val="674EA7"/>
                          </a:solidFill>
                        </a:rPr>
                        <a:t>После приземления</a:t>
                      </a:r>
                      <a:endParaRPr sz="1200"/>
                    </a:p>
                  </a:txBody>
                  <a:tcPr marL="0" marR="0" marT="0" marB="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4" name="Google Shape;484;p36"/>
          <p:cNvSpPr/>
          <p:nvPr/>
        </p:nvSpPr>
        <p:spPr>
          <a:xfrm>
            <a:off x="284075" y="2614229"/>
            <a:ext cx="1963200" cy="1202400"/>
          </a:xfrm>
          <a:prstGeom prst="roundRect">
            <a:avLst>
              <a:gd name="adj" fmla="val 789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Если </a:t>
            </a:r>
            <a:r>
              <a:rPr lang="ru" sz="1200" b="1"/>
              <a:t>переключатель</a:t>
            </a:r>
            <a:r>
              <a:rPr lang="ru" sz="1200"/>
              <a:t/>
            </a:r>
            <a:br>
              <a:rPr lang="ru" sz="1200"/>
            </a:br>
            <a:r>
              <a:rPr lang="ru" sz="1200"/>
              <a:t>в положении “</a:t>
            </a:r>
            <a:r>
              <a:rPr lang="ru" sz="1200" b="1"/>
              <a:t>FLIGHT</a:t>
            </a:r>
            <a:r>
              <a:rPr lang="ru" sz="1200"/>
              <a:t>”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переход в состояние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“</a:t>
            </a:r>
            <a:r>
              <a:rPr lang="ru" sz="1200">
                <a:solidFill>
                  <a:schemeClr val="accent5"/>
                </a:solidFill>
              </a:rPr>
              <a:t>В ракете</a:t>
            </a:r>
            <a:r>
              <a:rPr lang="ru" sz="1200">
                <a:solidFill>
                  <a:schemeClr val="dk1"/>
                </a:solidFill>
              </a:rPr>
              <a:t>” через 10 с</a:t>
            </a:r>
            <a:endParaRPr sz="1200"/>
          </a:p>
        </p:txBody>
      </p:sp>
      <p:sp>
        <p:nvSpPr>
          <p:cNvPr id="485" name="Google Shape;485;p36"/>
          <p:cNvSpPr/>
          <p:nvPr/>
        </p:nvSpPr>
        <p:spPr>
          <a:xfrm>
            <a:off x="2346376" y="2614243"/>
            <a:ext cx="1963200" cy="1202400"/>
          </a:xfrm>
          <a:prstGeom prst="roundRect">
            <a:avLst>
              <a:gd name="adj" fmla="val 6480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Если превышен порог </a:t>
            </a:r>
            <a:r>
              <a:rPr lang="ru" sz="1200" b="1"/>
              <a:t>освещенности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включ. пережигателя, переход в состояние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“</a:t>
            </a:r>
            <a:r>
              <a:rPr lang="ru" sz="1200">
                <a:solidFill>
                  <a:srgbClr val="0070C0"/>
                </a:solidFill>
              </a:rPr>
              <a:t>Спуск с парашютом</a:t>
            </a:r>
            <a:r>
              <a:rPr lang="ru" sz="1200">
                <a:solidFill>
                  <a:schemeClr val="dk1"/>
                </a:solidFill>
              </a:rPr>
              <a:t>”</a:t>
            </a:r>
            <a:endParaRPr sz="1200"/>
          </a:p>
        </p:txBody>
      </p:sp>
      <p:sp>
        <p:nvSpPr>
          <p:cNvPr id="486" name="Google Shape;486;p36"/>
          <p:cNvSpPr/>
          <p:nvPr/>
        </p:nvSpPr>
        <p:spPr>
          <a:xfrm>
            <a:off x="4408676" y="2614243"/>
            <a:ext cx="1963200" cy="1202400"/>
          </a:xfrm>
          <a:prstGeom prst="roundRect">
            <a:avLst>
              <a:gd name="adj" fmla="val 5800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Если </a:t>
            </a:r>
            <a:r>
              <a:rPr lang="ru" sz="1200" b="1"/>
              <a:t>высота </a:t>
            </a:r>
            <a:r>
              <a:rPr lang="ru" sz="1200"/>
              <a:t>по барометру</a:t>
            </a:r>
            <a:br>
              <a:rPr lang="ru" sz="1200"/>
            </a:br>
            <a:r>
              <a:rPr lang="ru" sz="1200" b="1"/>
              <a:t>не изменяется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переход в состояние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“</a:t>
            </a:r>
            <a:r>
              <a:rPr lang="ru" sz="1200">
                <a:solidFill>
                  <a:srgbClr val="674EA7"/>
                </a:solidFill>
              </a:rPr>
              <a:t>После приземления</a:t>
            </a:r>
            <a:r>
              <a:rPr lang="ru" sz="1200">
                <a:solidFill>
                  <a:schemeClr val="dk1"/>
                </a:solidFill>
              </a:rPr>
              <a:t>”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87" name="Google Shape;487;p36"/>
          <p:cNvSpPr/>
          <p:nvPr/>
        </p:nvSpPr>
        <p:spPr>
          <a:xfrm>
            <a:off x="6470977" y="2614243"/>
            <a:ext cx="1963200" cy="1202400"/>
          </a:xfrm>
          <a:prstGeom prst="roundRect">
            <a:avLst>
              <a:gd name="adj" fmla="val 6603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Включение пищалки</a:t>
            </a:r>
            <a:endParaRPr sz="1200"/>
          </a:p>
        </p:txBody>
      </p:sp>
      <p:cxnSp>
        <p:nvCxnSpPr>
          <p:cNvPr id="488" name="Google Shape;488;p36"/>
          <p:cNvCxnSpPr/>
          <p:nvPr/>
        </p:nvCxnSpPr>
        <p:spPr>
          <a:xfrm>
            <a:off x="1265675" y="381661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36"/>
          <p:cNvCxnSpPr/>
          <p:nvPr/>
        </p:nvCxnSpPr>
        <p:spPr>
          <a:xfrm>
            <a:off x="3327975" y="381661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36"/>
          <p:cNvCxnSpPr/>
          <p:nvPr/>
        </p:nvCxnSpPr>
        <p:spPr>
          <a:xfrm>
            <a:off x="5390275" y="381661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36"/>
          <p:cNvCxnSpPr/>
          <p:nvPr/>
        </p:nvCxnSpPr>
        <p:spPr>
          <a:xfrm>
            <a:off x="7452575" y="381661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36"/>
          <p:cNvCxnSpPr/>
          <p:nvPr/>
        </p:nvCxnSpPr>
        <p:spPr>
          <a:xfrm>
            <a:off x="1265675" y="243026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36"/>
          <p:cNvCxnSpPr/>
          <p:nvPr/>
        </p:nvCxnSpPr>
        <p:spPr>
          <a:xfrm>
            <a:off x="3327975" y="243026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36"/>
          <p:cNvCxnSpPr/>
          <p:nvPr/>
        </p:nvCxnSpPr>
        <p:spPr>
          <a:xfrm>
            <a:off x="5390275" y="243026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36"/>
          <p:cNvCxnSpPr/>
          <p:nvPr/>
        </p:nvCxnSpPr>
        <p:spPr>
          <a:xfrm>
            <a:off x="7452575" y="243026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" name="Google Shape;496;p36"/>
          <p:cNvCxnSpPr>
            <a:stCxn id="475" idx="2"/>
            <a:endCxn id="472" idx="0"/>
          </p:cNvCxnSpPr>
          <p:nvPr/>
        </p:nvCxnSpPr>
        <p:spPr>
          <a:xfrm>
            <a:off x="4363625" y="1579110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36"/>
          <p:cNvCxnSpPr>
            <a:stCxn id="474" idx="2"/>
            <a:endCxn id="475" idx="0"/>
          </p:cNvCxnSpPr>
          <p:nvPr/>
        </p:nvCxnSpPr>
        <p:spPr>
          <a:xfrm>
            <a:off x="4363625" y="1043850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7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7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/>
          <p:cNvSpPr/>
          <p:nvPr/>
        </p:nvSpPr>
        <p:spPr>
          <a:xfrm>
            <a:off x="263150" y="732700"/>
            <a:ext cx="81354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Инициализация</a:t>
            </a:r>
            <a:endParaRPr sz="1200"/>
          </a:p>
        </p:txBody>
      </p:sp>
      <p:sp>
        <p:nvSpPr>
          <p:cNvPr id="505" name="Google Shape;505;p37"/>
          <p:cNvSpPr/>
          <p:nvPr/>
        </p:nvSpPr>
        <p:spPr>
          <a:xfrm>
            <a:off x="263150" y="1280405"/>
            <a:ext cx="81354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Опрос фоторезисторов</a:t>
            </a:r>
            <a:endParaRPr sz="1200"/>
          </a:p>
        </p:txBody>
      </p:sp>
      <p:cxnSp>
        <p:nvCxnSpPr>
          <p:cNvPr id="506" name="Google Shape;506;p37"/>
          <p:cNvCxnSpPr>
            <a:stCxn id="504" idx="2"/>
            <a:endCxn id="505" idx="0"/>
          </p:cNvCxnSpPr>
          <p:nvPr/>
        </p:nvCxnSpPr>
        <p:spPr>
          <a:xfrm>
            <a:off x="4330850" y="1074700"/>
            <a:ext cx="0" cy="20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" name="Google Shape;507;p37"/>
          <p:cNvCxnSpPr>
            <a:stCxn id="505" idx="2"/>
            <a:endCxn id="508" idx="0"/>
          </p:cNvCxnSpPr>
          <p:nvPr/>
        </p:nvCxnSpPr>
        <p:spPr>
          <a:xfrm>
            <a:off x="4330850" y="1622405"/>
            <a:ext cx="0" cy="20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37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Алгоритм работы спектрометра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0" name="Google Shape;510;p37"/>
          <p:cNvSpPr txBox="1">
            <a:spLocks noGrp="1"/>
          </p:cNvSpPr>
          <p:nvPr>
            <p:ph type="sldNum" idx="12"/>
          </p:nvPr>
        </p:nvSpPr>
        <p:spPr>
          <a:xfrm>
            <a:off x="84745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  <p:sp>
        <p:nvSpPr>
          <p:cNvPr id="508" name="Google Shape;508;p37"/>
          <p:cNvSpPr/>
          <p:nvPr/>
        </p:nvSpPr>
        <p:spPr>
          <a:xfrm>
            <a:off x="263150" y="1828110"/>
            <a:ext cx="8135400" cy="805500"/>
          </a:xfrm>
          <a:prstGeom prst="roundRect">
            <a:avLst>
              <a:gd name="adj" fmla="val 83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i="1">
                <a:solidFill>
                  <a:schemeClr val="dk1"/>
                </a:solidFill>
              </a:rPr>
              <a:t>Если текущее состояние:</a:t>
            </a:r>
            <a:endParaRPr sz="1200" i="1">
              <a:solidFill>
                <a:schemeClr val="dk1"/>
              </a:solidFill>
            </a:endParaRPr>
          </a:p>
        </p:txBody>
      </p:sp>
      <p:cxnSp>
        <p:nvCxnSpPr>
          <p:cNvPr id="511" name="Google Shape;511;p37"/>
          <p:cNvCxnSpPr/>
          <p:nvPr/>
        </p:nvCxnSpPr>
        <p:spPr>
          <a:xfrm>
            <a:off x="2213353" y="2636201"/>
            <a:ext cx="0" cy="20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Google Shape;512;p37"/>
          <p:cNvCxnSpPr/>
          <p:nvPr/>
        </p:nvCxnSpPr>
        <p:spPr>
          <a:xfrm>
            <a:off x="6434963" y="2637701"/>
            <a:ext cx="300" cy="20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3" name="Google Shape;513;p37"/>
          <p:cNvSpPr/>
          <p:nvPr/>
        </p:nvSpPr>
        <p:spPr>
          <a:xfrm>
            <a:off x="263150" y="2839300"/>
            <a:ext cx="3897000" cy="864000"/>
          </a:xfrm>
          <a:prstGeom prst="roundRect">
            <a:avLst>
              <a:gd name="adj" fmla="val 84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Если </a:t>
            </a:r>
            <a:r>
              <a:rPr lang="ru" sz="1200" b="1">
                <a:solidFill>
                  <a:schemeClr val="dk1"/>
                </a:solidFill>
              </a:rPr>
              <a:t>фоторезистор </a:t>
            </a:r>
            <a:r>
              <a:rPr lang="ru" sz="1200">
                <a:solidFill>
                  <a:schemeClr val="dk1"/>
                </a:solidFill>
              </a:rPr>
              <a:t>преодолел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 b="1">
                <a:solidFill>
                  <a:schemeClr val="dk1"/>
                </a:solidFill>
              </a:rPr>
              <a:t>верхний порог</a:t>
            </a:r>
            <a:r>
              <a:rPr lang="ru" sz="1200">
                <a:solidFill>
                  <a:schemeClr val="dk1"/>
                </a:solidFill>
              </a:rPr>
              <a:t> освещенности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переход в режим “</a:t>
            </a:r>
            <a:r>
              <a:rPr lang="ru" sz="1200">
                <a:solidFill>
                  <a:schemeClr val="accent4"/>
                </a:solidFill>
              </a:rPr>
              <a:t>В работе</a:t>
            </a:r>
            <a:r>
              <a:rPr lang="ru" sz="1200">
                <a:solidFill>
                  <a:schemeClr val="dk1"/>
                </a:solidFill>
              </a:rPr>
              <a:t>” через 5 секунд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514" name="Google Shape;514;p37"/>
          <p:cNvSpPr/>
          <p:nvPr/>
        </p:nvSpPr>
        <p:spPr>
          <a:xfrm>
            <a:off x="4457416" y="2839316"/>
            <a:ext cx="3941100" cy="864000"/>
          </a:xfrm>
          <a:prstGeom prst="roundRect">
            <a:avLst>
              <a:gd name="adj" fmla="val 7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Если </a:t>
            </a:r>
            <a:r>
              <a:rPr lang="ru" sz="1200" b="1">
                <a:solidFill>
                  <a:schemeClr val="dk1"/>
                </a:solidFill>
              </a:rPr>
              <a:t>фоторезистор </a:t>
            </a:r>
            <a:r>
              <a:rPr lang="ru" sz="1200">
                <a:solidFill>
                  <a:schemeClr val="dk1"/>
                </a:solidFill>
              </a:rPr>
              <a:t>преодолел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 b="1">
                <a:solidFill>
                  <a:schemeClr val="dk1"/>
                </a:solidFill>
              </a:rPr>
              <a:t>нижний порог</a:t>
            </a:r>
            <a:r>
              <a:rPr lang="ru" sz="1200">
                <a:solidFill>
                  <a:schemeClr val="dk1"/>
                </a:solidFill>
              </a:rPr>
              <a:t> освещенности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переход в режим “</a:t>
            </a:r>
            <a:r>
              <a:rPr lang="ru" sz="1200">
                <a:solidFill>
                  <a:schemeClr val="accent5"/>
                </a:solidFill>
              </a:rPr>
              <a:t>Ожидание</a:t>
            </a:r>
            <a:r>
              <a:rPr lang="ru" sz="1200">
                <a:solidFill>
                  <a:schemeClr val="dk1"/>
                </a:solidFill>
              </a:rPr>
              <a:t>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15" name="Google Shape;515;p37"/>
          <p:cNvSpPr txBox="1"/>
          <p:nvPr/>
        </p:nvSpPr>
        <p:spPr>
          <a:xfrm>
            <a:off x="1620797" y="2155100"/>
            <a:ext cx="11817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accent5"/>
                </a:solidFill>
              </a:rPr>
              <a:t>Ожидание</a:t>
            </a:r>
            <a:endParaRPr sz="1200" b="1">
              <a:solidFill>
                <a:schemeClr val="accent5"/>
              </a:solidFill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5431638" y="2155100"/>
            <a:ext cx="19485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accent4"/>
                </a:solidFill>
              </a:rPr>
              <a:t>В работе</a:t>
            </a:r>
            <a:endParaRPr sz="1200" b="1">
              <a:solidFill>
                <a:schemeClr val="accent4"/>
              </a:solidFill>
            </a:endParaRPr>
          </a:p>
        </p:txBody>
      </p:sp>
      <p:cxnSp>
        <p:nvCxnSpPr>
          <p:cNvPr id="517" name="Google Shape;517;p37"/>
          <p:cNvCxnSpPr>
            <a:stCxn id="514" idx="2"/>
            <a:endCxn id="518" idx="0"/>
          </p:cNvCxnSpPr>
          <p:nvPr/>
        </p:nvCxnSpPr>
        <p:spPr>
          <a:xfrm>
            <a:off x="6427966" y="3703316"/>
            <a:ext cx="0" cy="20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8" name="Google Shape;518;p37"/>
          <p:cNvSpPr/>
          <p:nvPr/>
        </p:nvSpPr>
        <p:spPr>
          <a:xfrm>
            <a:off x="4479541" y="3909021"/>
            <a:ext cx="3897000" cy="34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Управление приводами</a:t>
            </a:r>
            <a:endParaRPr sz="1200"/>
          </a:p>
        </p:txBody>
      </p:sp>
      <p:cxnSp>
        <p:nvCxnSpPr>
          <p:cNvPr id="519" name="Google Shape;519;p37"/>
          <p:cNvCxnSpPr>
            <a:stCxn id="518" idx="2"/>
            <a:endCxn id="520" idx="0"/>
          </p:cNvCxnSpPr>
          <p:nvPr/>
        </p:nvCxnSpPr>
        <p:spPr>
          <a:xfrm>
            <a:off x="6428041" y="4251021"/>
            <a:ext cx="0" cy="20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" name="Google Shape;520;p37"/>
          <p:cNvSpPr/>
          <p:nvPr/>
        </p:nvSpPr>
        <p:spPr>
          <a:xfrm>
            <a:off x="4479541" y="4456726"/>
            <a:ext cx="3897000" cy="34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Запись изображения с камеры спектрометра </a:t>
            </a:r>
            <a:endParaRPr sz="1200"/>
          </a:p>
        </p:txBody>
      </p:sp>
      <p:cxnSp>
        <p:nvCxnSpPr>
          <p:cNvPr id="521" name="Google Shape;521;p37"/>
          <p:cNvCxnSpPr>
            <a:stCxn id="513" idx="2"/>
          </p:cNvCxnSpPr>
          <p:nvPr/>
        </p:nvCxnSpPr>
        <p:spPr>
          <a:xfrm>
            <a:off x="2211650" y="3703300"/>
            <a:ext cx="0" cy="125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7"/>
          <p:cNvCxnSpPr/>
          <p:nvPr/>
        </p:nvCxnSpPr>
        <p:spPr>
          <a:xfrm>
            <a:off x="2211396" y="4954551"/>
            <a:ext cx="6416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37"/>
          <p:cNvCxnSpPr>
            <a:stCxn id="520" idx="3"/>
          </p:cNvCxnSpPr>
          <p:nvPr/>
        </p:nvCxnSpPr>
        <p:spPr>
          <a:xfrm>
            <a:off x="8376541" y="4627726"/>
            <a:ext cx="26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7"/>
          <p:cNvCxnSpPr/>
          <p:nvPr/>
        </p:nvCxnSpPr>
        <p:spPr>
          <a:xfrm rot="10800000">
            <a:off x="8398400" y="1451410"/>
            <a:ext cx="24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37"/>
          <p:cNvCxnSpPr/>
          <p:nvPr/>
        </p:nvCxnSpPr>
        <p:spPr>
          <a:xfrm rot="10800000">
            <a:off x="8630125" y="1452000"/>
            <a:ext cx="0" cy="350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38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8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251" y="2178700"/>
            <a:ext cx="2333925" cy="23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8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Расчет парашюта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34" name="Google Shape;53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sp>
        <p:nvSpPr>
          <p:cNvPr id="535" name="Google Shape;535;p38"/>
          <p:cNvSpPr txBox="1"/>
          <p:nvPr/>
        </p:nvSpPr>
        <p:spPr>
          <a:xfrm>
            <a:off x="6639975" y="4552225"/>
            <a:ext cx="207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Схема закрепления</a:t>
            </a:r>
            <a:br>
              <a:rPr lang="ru">
                <a:solidFill>
                  <a:schemeClr val="dk2"/>
                </a:solidFill>
              </a:rPr>
            </a:br>
            <a:r>
              <a:rPr lang="ru">
                <a:solidFill>
                  <a:schemeClr val="dk2"/>
                </a:solidFill>
              </a:rPr>
              <a:t>парашюта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536" name="Google Shape;536;p38"/>
          <p:cNvGrpSpPr/>
          <p:nvPr/>
        </p:nvGrpSpPr>
        <p:grpSpPr>
          <a:xfrm>
            <a:off x="6031000" y="593413"/>
            <a:ext cx="3265400" cy="4018179"/>
            <a:chOff x="-169475" y="741063"/>
            <a:chExt cx="3265400" cy="4018179"/>
          </a:xfrm>
        </p:grpSpPr>
        <p:pic>
          <p:nvPicPr>
            <p:cNvPr id="537" name="Google Shape;537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463" y="3215734"/>
              <a:ext cx="1428225" cy="1543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69475" y="741063"/>
              <a:ext cx="3265400" cy="1795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9" name="Google Shape;539;p38"/>
            <p:cNvCxnSpPr/>
            <p:nvPr/>
          </p:nvCxnSpPr>
          <p:spPr>
            <a:xfrm rot="10800000">
              <a:off x="1450998" y="2759675"/>
              <a:ext cx="0" cy="9702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38"/>
            <p:cNvCxnSpPr/>
            <p:nvPr/>
          </p:nvCxnSpPr>
          <p:spPr>
            <a:xfrm rot="10800000" flipH="1">
              <a:off x="1678000" y="3369225"/>
              <a:ext cx="315900" cy="3651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38"/>
            <p:cNvCxnSpPr/>
            <p:nvPr/>
          </p:nvCxnSpPr>
          <p:spPr>
            <a:xfrm rot="10800000" flipH="1">
              <a:off x="1985125" y="1968700"/>
              <a:ext cx="291900" cy="13962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38"/>
            <p:cNvCxnSpPr/>
            <p:nvPr/>
          </p:nvCxnSpPr>
          <p:spPr>
            <a:xfrm rot="10800000">
              <a:off x="912558" y="3367844"/>
              <a:ext cx="315900" cy="3651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38"/>
            <p:cNvCxnSpPr/>
            <p:nvPr/>
          </p:nvCxnSpPr>
          <p:spPr>
            <a:xfrm rot="10800000">
              <a:off x="616575" y="1970500"/>
              <a:ext cx="300300" cy="13944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38"/>
            <p:cNvCxnSpPr/>
            <p:nvPr/>
          </p:nvCxnSpPr>
          <p:spPr>
            <a:xfrm rot="10800000" flipH="1">
              <a:off x="1451000" y="2047575"/>
              <a:ext cx="356100" cy="7209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8"/>
            <p:cNvCxnSpPr/>
            <p:nvPr/>
          </p:nvCxnSpPr>
          <p:spPr>
            <a:xfrm>
              <a:off x="1099350" y="2047575"/>
              <a:ext cx="356100" cy="7209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546" name="Google Shape;546;p38"/>
          <p:cNvGraphicFramePr/>
          <p:nvPr/>
        </p:nvGraphicFramePr>
        <p:xfrm>
          <a:off x="258950" y="2810725"/>
          <a:ext cx="3406200" cy="2134850"/>
        </p:xfrm>
        <a:graphic>
          <a:graphicData uri="http://schemas.openxmlformats.org/drawingml/2006/table">
            <a:tbl>
              <a:tblPr>
                <a:noFill/>
                <a:tableStyleId>{683C4BA6-9245-4C00-86ED-A8DC4C6E862E}</a:tableStyleId>
              </a:tblPr>
              <a:tblGrid>
                <a:gridCol w="255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Масса аппарата, г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accent5"/>
                          </a:solidFill>
                        </a:rPr>
                        <a:t>350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Скорость спуска, м/с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accent5"/>
                          </a:solidFill>
                        </a:rPr>
                        <a:t>8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Диаметр купола [</a:t>
                      </a:r>
                      <a:r>
                        <a:rPr lang="ru" b="1"/>
                        <a:t>d</a:t>
                      </a:r>
                      <a:r>
                        <a:rPr lang="ru"/>
                        <a:t>], см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accent5"/>
                          </a:solidFill>
                        </a:rPr>
                        <a:t>33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Площадь парашюта [S], м²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0,087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Длина строп парашюта, мм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700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Количество строп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8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47" name="Google Shape;54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950" y="1144450"/>
            <a:ext cx="2233950" cy="59184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8"/>
          <p:cNvSpPr txBox="1"/>
          <p:nvPr/>
        </p:nvSpPr>
        <p:spPr>
          <a:xfrm>
            <a:off x="3865563" y="4552225"/>
            <a:ext cx="2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Схема парашюта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49" name="Google Shape;54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575" y="1736300"/>
            <a:ext cx="3895387" cy="5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39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9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6" name="Google Shape;556;p39"/>
          <p:cNvGraphicFramePr/>
          <p:nvPr/>
        </p:nvGraphicFramePr>
        <p:xfrm>
          <a:off x="285000" y="788250"/>
          <a:ext cx="8329075" cy="4747152"/>
        </p:xfrm>
        <a:graphic>
          <a:graphicData uri="http://schemas.openxmlformats.org/drawingml/2006/table">
            <a:tbl>
              <a:tblPr>
                <a:noFill/>
                <a:tableStyleId>{C9468178-6ECE-4CAA-AA54-9C570B158ACB}</a:tableStyleId>
              </a:tblPr>
              <a:tblGrid>
                <a:gridCol w="39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Комплектующие</a:t>
                      </a:r>
                      <a:endParaRPr sz="1100" b="1"/>
                    </a:p>
                  </a:txBody>
                  <a:tcPr marL="72000" marR="72000" marT="90000" marB="900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Количество</a:t>
                      </a:r>
                      <a:endParaRPr sz="1100" b="1"/>
                    </a:p>
                  </a:txBody>
                  <a:tcPr marL="72000" marR="72000" marT="90000" marB="90000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Масса 1 шт, г</a:t>
                      </a:r>
                      <a:endParaRPr sz="1100" b="1"/>
                    </a:p>
                  </a:txBody>
                  <a:tcPr marL="72000" marR="72000" marT="90000" marB="90000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Масса общая, г</a:t>
                      </a:r>
                      <a:endParaRPr sz="1100" b="1"/>
                    </a:p>
                  </a:txBody>
                  <a:tcPr marL="72000" marR="72000" marT="90000" marB="90000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Micro Servo 2g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Подшипник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Линза стеклянная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Линза стеклянная асферическая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0.4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0.8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Камера спектрометра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DC-DC преобразователь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Мотор редуктор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9.0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9.0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Конструктор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58.0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58.0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SD-карта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0.9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0.9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Переключатель движковый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Переключатель движковый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Одноплатный компьютер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Аккумулятор Li-pol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Аккумулятор Li-ion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Плата драйвера двигателя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Зеркало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Конструкция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132.3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132.3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Парашют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/>
                        <a:t>Итого:</a:t>
                      </a:r>
                      <a:endParaRPr b="1"/>
                    </a:p>
                  </a:txBody>
                  <a:tcPr marL="72000" marR="72000" marT="18000" marB="18000" anchor="b">
                    <a:lnL w="19050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/>
                        <a:t>350</a:t>
                      </a:r>
                      <a:endParaRPr b="1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57" name="Google Shape;557;p39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Массовая сводка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58" name="Google Shape;55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0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0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65" name="Google Shape;565;p40"/>
          <p:cNvGraphicFramePr/>
          <p:nvPr>
            <p:extLst>
              <p:ext uri="{D42A27DB-BD31-4B8C-83A1-F6EECF244321}">
                <p14:modId xmlns:p14="http://schemas.microsoft.com/office/powerpoint/2010/main" val="3652689843"/>
              </p:ext>
            </p:extLst>
          </p:nvPr>
        </p:nvGraphicFramePr>
        <p:xfrm>
          <a:off x="345250" y="811325"/>
          <a:ext cx="8273950" cy="4156110"/>
        </p:xfrm>
        <a:graphic>
          <a:graphicData uri="http://schemas.openxmlformats.org/drawingml/2006/table">
            <a:tbl>
              <a:tblPr>
                <a:noFill/>
                <a:tableStyleId>{683C4BA6-9245-4C00-86ED-A8DC4C6E862E}</a:tableStyleId>
              </a:tblPr>
              <a:tblGrid>
                <a:gridCol w="26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885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Наименование</a:t>
                      </a:r>
                      <a:endParaRPr sz="1100" b="1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Модель</a:t>
                      </a:r>
                      <a:endParaRPr sz="1100" b="1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Количество</a:t>
                      </a:r>
                      <a:endParaRPr sz="1100" b="1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 dirty="0"/>
                        <a:t>Цена за 1 шт.,</a:t>
                      </a:r>
                      <a:endParaRPr sz="11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 dirty="0"/>
                        <a:t>руб.</a:t>
                      </a:r>
                      <a:endParaRPr sz="1100" b="1" dirty="0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Цена общая,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руб.</a:t>
                      </a:r>
                      <a:endParaRPr sz="1100" b="1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8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Аккумулятор Li-pol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102540 1300 мАч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229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858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Аккумулятор Li-pol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EL 503035 500 мАч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488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976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Антенна 433 МГц 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3dBi IPEX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428</a:t>
                      </a:r>
                      <a:endParaRPr sz="1100"/>
                    </a:p>
                  </a:txBody>
                  <a:tcPr marL="28575" marR="28575" marT="18000" marB="18000" anchor="b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767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Антенна GPS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Active Ceramic Antenna</a:t>
                      </a:r>
                      <a:endParaRPr sz="1100"/>
                    </a:p>
                  </a:txBody>
                  <a:tcPr marL="28575" marR="28575" marT="18000" marB="18000" anchor="b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61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419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Камера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ELP-USB130W01MT-L180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5467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5124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Конструктор РЛ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MiniSat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15000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15000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Линза стеклянная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D15.5 F20 T4.3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392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392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Линза стеклянная асферическая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D10.5 F15.18 T3.5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1936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3872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Мотор-редуктор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GA12-N20 6V 50 RPM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Одноплатный компьютер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Raspberry Pi Zero 2W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2005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Подшипник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6809 2RS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483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483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Сервопривод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Micro Servo 2g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287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1168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Фоторезистор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VT93N1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DC-DC понижающий на плате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MP1584EN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261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SD карта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SanDisk 16Gb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290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Переключатель движковый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MSS12D01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108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220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Переключатель движковый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SS12D10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203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315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4150">
                <a:tc gridSpan="5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/>
                        <a:t>Итого:            29 594</a:t>
                      </a:r>
                      <a:endParaRPr b="1" dirty="0"/>
                    </a:p>
                  </a:txBody>
                  <a:tcPr marL="28575" marR="28575" marT="18000" marB="18000" anchor="ctr">
                    <a:lnL w="86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66" name="Google Shape;566;p40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Расчет стоимости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67" name="Google Shape;56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1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1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План-график работ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575" name="Google Shape;5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61" y="715602"/>
            <a:ext cx="9146108" cy="432535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1"/>
          <p:cNvSpPr txBox="1">
            <a:spLocks noGrp="1"/>
          </p:cNvSpPr>
          <p:nvPr>
            <p:ph type="sldNum" idx="12"/>
          </p:nvPr>
        </p:nvSpPr>
        <p:spPr>
          <a:xfrm>
            <a:off x="84735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15"/>
          <p:cNvGrpSpPr/>
          <p:nvPr/>
        </p:nvGrpSpPr>
        <p:grpSpPr>
          <a:xfrm>
            <a:off x="-25" y="749150"/>
            <a:ext cx="9144000" cy="4271149"/>
            <a:chOff x="0" y="749150"/>
            <a:chExt cx="9144000" cy="4271149"/>
          </a:xfrm>
        </p:grpSpPr>
        <p:pic>
          <p:nvPicPr>
            <p:cNvPr id="79" name="Google Shape;79;p15"/>
            <p:cNvPicPr preferRelativeResize="0"/>
            <p:nvPr/>
          </p:nvPicPr>
          <p:blipFill rotWithShape="1">
            <a:blip r:embed="rId4">
              <a:alphaModFix/>
            </a:blip>
            <a:srcRect t="48163" r="39324" b="1451"/>
            <a:stretch/>
          </p:blipFill>
          <p:spPr>
            <a:xfrm>
              <a:off x="0" y="749150"/>
              <a:ext cx="9144000" cy="4271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 rotWithShape="1">
            <a:blip r:embed="rId5">
              <a:alphaModFix/>
            </a:blip>
            <a:srcRect l="41472" t="20000"/>
            <a:stretch/>
          </p:blipFill>
          <p:spPr>
            <a:xfrm>
              <a:off x="0" y="749150"/>
              <a:ext cx="2832526" cy="4114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" name="Google Shape;81;p15"/>
            <p:cNvCxnSpPr/>
            <p:nvPr/>
          </p:nvCxnSpPr>
          <p:spPr>
            <a:xfrm rot="10800000">
              <a:off x="1595384" y="3490202"/>
              <a:ext cx="39300" cy="1059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15"/>
            <p:cNvCxnSpPr/>
            <p:nvPr/>
          </p:nvCxnSpPr>
          <p:spPr>
            <a:xfrm flipH="1">
              <a:off x="1635314" y="1966121"/>
              <a:ext cx="5670600" cy="16311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2967075" y="2924250"/>
              <a:ext cx="6102900" cy="2006100"/>
            </a:xfrm>
            <a:prstGeom prst="roundRect">
              <a:avLst>
                <a:gd name="adj" fmla="val 10494"/>
              </a:avLst>
            </a:prstGeom>
            <a:solidFill>
              <a:srgbClr val="FFFFFF">
                <a:alpha val="4545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200">
                  <a:solidFill>
                    <a:schemeClr val="lt1"/>
                  </a:solidFill>
                </a:rPr>
                <a:t>Основная миссия аппарата – это измерение спектра Солнца в полете. Для выполнения данной миссии мы создаем спектрометр</a:t>
              </a:r>
              <a:endParaRPr sz="2200">
                <a:solidFill>
                  <a:schemeClr val="lt1"/>
                </a:solidFill>
              </a:endParaRPr>
            </a:p>
          </p:txBody>
        </p:sp>
      </p:grpSp>
      <p:sp>
        <p:nvSpPr>
          <p:cNvPr id="84" name="Google Shape;84;p15"/>
          <p:cNvSpPr/>
          <p:nvPr/>
        </p:nvSpPr>
        <p:spPr>
          <a:xfrm>
            <a:off x="7143500" y="1600575"/>
            <a:ext cx="635100" cy="623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34383" y="4557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Основная миссия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2"/>
          <p:cNvSpPr/>
          <p:nvPr/>
        </p:nvSpPr>
        <p:spPr>
          <a:xfrm>
            <a:off x="8676675" y="0"/>
            <a:ext cx="467325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30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83" name="Google Shape;5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50" y="0"/>
            <a:ext cx="83074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2"/>
          <p:cNvSpPr/>
          <p:nvPr/>
        </p:nvSpPr>
        <p:spPr>
          <a:xfrm>
            <a:off x="-3" y="0"/>
            <a:ext cx="418203" cy="514349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2"/>
          <p:cNvSpPr txBox="1"/>
          <p:nvPr/>
        </p:nvSpPr>
        <p:spPr>
          <a:xfrm>
            <a:off x="0" y="2641450"/>
            <a:ext cx="9144000" cy="554100"/>
          </a:xfrm>
          <a:prstGeom prst="rect">
            <a:avLst/>
          </a:prstGeom>
          <a:noFill/>
          <a:ln>
            <a:noFill/>
          </a:ln>
          <a:effectLst>
            <a:outerShdw blurRad="42863" dist="371475" dir="5400000" algn="bl" rotWithShape="0">
              <a:schemeClr val="lt1">
                <a:alpha val="68000"/>
              </a:scheme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Спасибо за внимание</a:t>
            </a:r>
            <a:endParaRPr sz="24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8" name="Google Shape;588;p42"/>
          <p:cNvSpPr txBox="1"/>
          <p:nvPr/>
        </p:nvSpPr>
        <p:spPr>
          <a:xfrm>
            <a:off x="0" y="4196488"/>
            <a:ext cx="347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rPr>
              <a:t>Роман Демченко</a:t>
            </a:r>
            <a:endParaRPr sz="1600" b="1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9" name="Google Shape;589;p42"/>
          <p:cNvSpPr txBox="1"/>
          <p:nvPr/>
        </p:nvSpPr>
        <p:spPr>
          <a:xfrm>
            <a:off x="6181550" y="4170150"/>
            <a:ext cx="281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rPr>
              <a:t>Антон Юлдашев</a:t>
            </a:r>
            <a:endParaRPr sz="16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0" name="Google Shape;590;p42"/>
          <p:cNvSpPr txBox="1"/>
          <p:nvPr/>
        </p:nvSpPr>
        <p:spPr>
          <a:xfrm>
            <a:off x="2852025" y="179113"/>
            <a:ext cx="3474300" cy="615600"/>
          </a:xfrm>
          <a:prstGeom prst="rect">
            <a:avLst/>
          </a:prstGeom>
          <a:noFill/>
          <a:ln>
            <a:noFill/>
          </a:ln>
          <a:effectLst>
            <a:outerShdw blurRad="57150" dist="5143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rPr>
              <a:t>Небесные акулы</a:t>
            </a:r>
            <a:endParaRPr sz="2800" b="1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Облик аппарата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5123" y="1546477"/>
            <a:ext cx="4072051" cy="237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/>
          <p:nvPr/>
        </p:nvCxnSpPr>
        <p:spPr>
          <a:xfrm rot="10800000" flipH="1">
            <a:off x="2455450" y="1770550"/>
            <a:ext cx="700500" cy="2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6"/>
          <p:cNvCxnSpPr/>
          <p:nvPr/>
        </p:nvCxnSpPr>
        <p:spPr>
          <a:xfrm>
            <a:off x="3153100" y="1769275"/>
            <a:ext cx="146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3152975" y="1425625"/>
            <a:ext cx="1514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Служебный отсек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8" name="Google Shape;98;p16"/>
          <p:cNvCxnSpPr/>
          <p:nvPr/>
        </p:nvCxnSpPr>
        <p:spPr>
          <a:xfrm rot="10800000" flipH="1">
            <a:off x="2031925" y="2896875"/>
            <a:ext cx="813300" cy="7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6"/>
          <p:cNvCxnSpPr/>
          <p:nvPr/>
        </p:nvCxnSpPr>
        <p:spPr>
          <a:xfrm>
            <a:off x="2853050" y="2896850"/>
            <a:ext cx="16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6"/>
          <p:cNvSpPr txBox="1"/>
          <p:nvPr/>
        </p:nvSpPr>
        <p:spPr>
          <a:xfrm>
            <a:off x="2796375" y="2523825"/>
            <a:ext cx="18330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Отсек спектрометра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76207" y="4679250"/>
            <a:ext cx="3388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2"/>
                </a:solidFill>
              </a:rPr>
              <a:t>Транспортировочное положение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778508" y="1397266"/>
            <a:ext cx="4085001" cy="265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6"/>
          <p:cNvCxnSpPr/>
          <p:nvPr/>
        </p:nvCxnSpPr>
        <p:spPr>
          <a:xfrm flipH="1">
            <a:off x="4955100" y="1087600"/>
            <a:ext cx="955800" cy="15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6"/>
          <p:cNvCxnSpPr/>
          <p:nvPr/>
        </p:nvCxnSpPr>
        <p:spPr>
          <a:xfrm rot="10800000">
            <a:off x="3477750" y="1239350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6"/>
          <p:cNvSpPr txBox="1"/>
          <p:nvPr/>
        </p:nvSpPr>
        <p:spPr>
          <a:xfrm>
            <a:off x="3446200" y="948725"/>
            <a:ext cx="15144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Держатели строп парашюта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5515850" y="4679250"/>
            <a:ext cx="26103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2"/>
                </a:solidFill>
              </a:rPr>
              <a:t>Рабочее положение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cxnSp>
        <p:nvCxnSpPr>
          <p:cNvPr id="108" name="Google Shape;108;p16"/>
          <p:cNvCxnSpPr/>
          <p:nvPr/>
        </p:nvCxnSpPr>
        <p:spPr>
          <a:xfrm>
            <a:off x="7428750" y="1425625"/>
            <a:ext cx="12390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7406875" y="4428850"/>
            <a:ext cx="12450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6"/>
          <p:cNvCxnSpPr/>
          <p:nvPr/>
        </p:nvCxnSpPr>
        <p:spPr>
          <a:xfrm flipH="1">
            <a:off x="8647075" y="1425625"/>
            <a:ext cx="6000" cy="30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1" name="Google Shape;111;p16"/>
          <p:cNvSpPr txBox="1"/>
          <p:nvPr/>
        </p:nvSpPr>
        <p:spPr>
          <a:xfrm rot="-5400000">
            <a:off x="7995475" y="2645225"/>
            <a:ext cx="129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185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без парашюта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12" name="Google Shape;112;p16"/>
          <p:cNvCxnSpPr/>
          <p:nvPr/>
        </p:nvCxnSpPr>
        <p:spPr>
          <a:xfrm rot="10800000">
            <a:off x="1422150" y="870625"/>
            <a:ext cx="0" cy="4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/>
          <p:cNvCxnSpPr/>
          <p:nvPr/>
        </p:nvCxnSpPr>
        <p:spPr>
          <a:xfrm rot="10800000">
            <a:off x="2708700" y="869600"/>
            <a:ext cx="0" cy="4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1420475" y="882975"/>
            <a:ext cx="12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5" name="Google Shape;115;p16"/>
          <p:cNvSpPr txBox="1"/>
          <p:nvPr/>
        </p:nvSpPr>
        <p:spPr>
          <a:xfrm>
            <a:off x="1929250" y="610025"/>
            <a:ext cx="34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66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8739663" y="781000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175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8698900" y="901450"/>
            <a:ext cx="81600" cy="82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 rot="10800000" flipH="1">
            <a:off x="8689175" y="902900"/>
            <a:ext cx="1041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/>
          <p:nvPr/>
        </p:nvSpPr>
        <p:spPr>
          <a:xfrm>
            <a:off x="5199025" y="640800"/>
            <a:ext cx="3198900" cy="158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16"/>
          <p:cNvCxnSpPr/>
          <p:nvPr/>
        </p:nvCxnSpPr>
        <p:spPr>
          <a:xfrm rot="10800000" flipH="1">
            <a:off x="5316757" y="1119832"/>
            <a:ext cx="2961900" cy="6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1" name="Google Shape;121;p16"/>
          <p:cNvCxnSpPr/>
          <p:nvPr/>
        </p:nvCxnSpPr>
        <p:spPr>
          <a:xfrm rot="10800000" flipH="1">
            <a:off x="8278650" y="1041825"/>
            <a:ext cx="371100" cy="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 rot="10800000" flipH="1">
            <a:off x="8636350" y="1034925"/>
            <a:ext cx="4650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40525" y="863350"/>
            <a:ext cx="8591700" cy="3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Измерение параметров:</a:t>
            </a:r>
            <a:endParaRPr sz="2000"/>
          </a:p>
          <a:p>
            <a: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температуры</a:t>
            </a:r>
            <a:endParaRPr sz="2000"/>
          </a:p>
          <a:p>
            <a: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давления</a:t>
            </a:r>
            <a:endParaRPr sz="2000"/>
          </a:p>
          <a:p>
            <a: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значений ускорений (кажущихся ускорений) по трем осям</a:t>
            </a:r>
            <a:endParaRPr sz="2000"/>
          </a:p>
          <a:p>
            <a: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значений угловой скорости по трем осям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➢"/>
            </a:pPr>
            <a:r>
              <a:rPr lang="ru" sz="2000"/>
              <a:t>Передача полученных данных по радиоканалу на приемную станцию организаторов</a:t>
            </a:r>
            <a:endParaRPr sz="2000"/>
          </a:p>
        </p:txBody>
      </p:sp>
      <p:sp>
        <p:nvSpPr>
          <p:cNvPr id="130" name="Google Shape;130;p17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Основные задачи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Дополнительные задачи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40525" y="863350"/>
            <a:ext cx="85917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Создание спектрометра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Наведение спектрометра на Солнце во время полёта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Измерение вектора магнитного поля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Измерение координат GPS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Разработка печатной платы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Запись телеметрии на SD карту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➢"/>
            </a:pPr>
            <a:r>
              <a:rPr lang="ru" sz="2000"/>
              <a:t>Прием телеметрии на собственную наземную станцию</a:t>
            </a:r>
            <a:endParaRPr sz="2000"/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 b="44127"/>
          <a:stretch/>
        </p:blipFill>
        <p:spPr>
          <a:xfrm>
            <a:off x="477950" y="659754"/>
            <a:ext cx="8038600" cy="44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План полета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0" y="4492225"/>
            <a:ext cx="1151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Ожидание</a:t>
            </a:r>
            <a:endParaRPr sz="11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на Земле</a:t>
            </a:r>
            <a:endParaRPr sz="1100" b="1">
              <a:solidFill>
                <a:schemeClr val="accent5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22800" y="2573250"/>
            <a:ext cx="1151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Полет</a:t>
            </a:r>
            <a:br>
              <a:rPr lang="ru" sz="1100" b="1">
                <a:solidFill>
                  <a:schemeClr val="accent5"/>
                </a:solidFill>
              </a:rPr>
            </a:br>
            <a:r>
              <a:rPr lang="ru" sz="1100" b="1">
                <a:solidFill>
                  <a:schemeClr val="accent5"/>
                </a:solidFill>
              </a:rPr>
              <a:t>в ракете</a:t>
            </a:r>
            <a:endParaRPr sz="1100" b="1">
              <a:solidFill>
                <a:schemeClr val="accent5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982750" y="1010325"/>
            <a:ext cx="1574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2"/>
                </a:solidFill>
              </a:rPr>
              <a:t>Выход аппарата</a:t>
            </a:r>
            <a:br>
              <a:rPr lang="ru" sz="1100" b="1">
                <a:solidFill>
                  <a:schemeClr val="dk2"/>
                </a:solidFill>
              </a:rPr>
            </a:br>
            <a:r>
              <a:rPr lang="ru" sz="1100" b="1">
                <a:solidFill>
                  <a:schemeClr val="dk2"/>
                </a:solidFill>
              </a:rPr>
              <a:t>из обтекателя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7074500" y="934125"/>
            <a:ext cx="16842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2"/>
                </a:solidFill>
              </a:rPr>
              <a:t>Раскрытие парашюта</a:t>
            </a:r>
            <a:br>
              <a:rPr lang="ru" sz="1100" b="1">
                <a:solidFill>
                  <a:schemeClr val="dk2"/>
                </a:solidFill>
              </a:rPr>
            </a:br>
            <a:r>
              <a:rPr lang="ru" sz="1100" b="1">
                <a:solidFill>
                  <a:schemeClr val="dk2"/>
                </a:solidFill>
              </a:rPr>
              <a:t>и держателей строп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7958300" y="2718600"/>
            <a:ext cx="1097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Спуск</a:t>
            </a:r>
            <a:br>
              <a:rPr lang="ru" sz="1100" b="1">
                <a:solidFill>
                  <a:schemeClr val="accent5"/>
                </a:solidFill>
              </a:rPr>
            </a:br>
            <a:r>
              <a:rPr lang="ru" sz="1100" b="1">
                <a:solidFill>
                  <a:schemeClr val="accent5"/>
                </a:solidFill>
              </a:rPr>
              <a:t>на парашюте</a:t>
            </a:r>
            <a:endParaRPr sz="1100" b="1">
              <a:solidFill>
                <a:schemeClr val="accent5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7958300" y="4193750"/>
            <a:ext cx="11856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Ожидание после приземления</a:t>
            </a:r>
            <a:endParaRPr sz="1100" b="1">
              <a:solidFill>
                <a:schemeClr val="accent5"/>
              </a:solidFill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7916150" y="5080000"/>
            <a:ext cx="248100" cy="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Спектрометр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t="-7080" b="7079"/>
          <a:stretch/>
        </p:blipFill>
        <p:spPr>
          <a:xfrm>
            <a:off x="212975" y="424950"/>
            <a:ext cx="3771673" cy="429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126325" y="1283450"/>
            <a:ext cx="4469325" cy="3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7324700" y="4476050"/>
            <a:ext cx="10395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Поворотное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зеркало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384775" y="3851650"/>
            <a:ext cx="1364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Линза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7324700" y="3184650"/>
            <a:ext cx="1658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Диафрагма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7324700" y="2517650"/>
            <a:ext cx="1346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Линза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4772375" y="1662975"/>
            <a:ext cx="1346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Дифракционная</a:t>
            </a:r>
            <a:endParaRPr sz="11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решётка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552100" y="841225"/>
            <a:ext cx="3461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Линза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7841300" y="597575"/>
            <a:ext cx="8295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Матрица</a:t>
            </a:r>
            <a:br>
              <a:rPr lang="ru" sz="1100">
                <a:solidFill>
                  <a:schemeClr val="dk2"/>
                </a:solidFill>
              </a:rPr>
            </a:br>
            <a:r>
              <a:rPr lang="ru" sz="1100">
                <a:solidFill>
                  <a:schemeClr val="dk2"/>
                </a:solidFill>
              </a:rPr>
              <a:t>камеры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3481225" y="1984800"/>
            <a:ext cx="1151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Корпус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спектрометра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2385975" y="3138200"/>
            <a:ext cx="1191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Объектив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2385975" y="3851650"/>
            <a:ext cx="1151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Поворотное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зеркало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6653100" y="4809825"/>
            <a:ext cx="168600" cy="22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6680250" y="4753950"/>
            <a:ext cx="118800" cy="11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-57676" y="1267651"/>
            <a:ext cx="3526500" cy="3526500"/>
          </a:xfrm>
          <a:prstGeom prst="pie">
            <a:avLst>
              <a:gd name="adj1" fmla="val 15907232"/>
              <a:gd name="adj2" fmla="val 1641947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156525" y="1464725"/>
            <a:ext cx="3158201" cy="31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Наведение спектрометра на Солнце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 flipH="1">
            <a:off x="-80464" y="1343850"/>
            <a:ext cx="3526500" cy="3376500"/>
          </a:xfrm>
          <a:prstGeom prst="arc">
            <a:avLst>
              <a:gd name="adj1" fmla="val 16660942"/>
              <a:gd name="adj2" fmla="val 18180031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-47775" y="4448875"/>
            <a:ext cx="3461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Определение Солнца</a:t>
            </a:r>
            <a:r>
              <a:rPr lang="ru" b="1">
                <a:solidFill>
                  <a:schemeClr val="dk2"/>
                </a:solidFill>
              </a:rPr>
              <a:t/>
            </a:r>
            <a:br>
              <a:rPr lang="ru" b="1">
                <a:solidFill>
                  <a:schemeClr val="dk2"/>
                </a:solidFill>
              </a:rPr>
            </a:br>
            <a:r>
              <a:rPr lang="ru" b="1">
                <a:solidFill>
                  <a:schemeClr val="dk2"/>
                </a:solidFill>
              </a:rPr>
              <a:t>по горизонтали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499850" y="4448875"/>
            <a:ext cx="32328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Определение Солнца</a:t>
            </a:r>
            <a:br>
              <a:rPr lang="ru">
                <a:solidFill>
                  <a:schemeClr val="dk2"/>
                </a:solidFill>
              </a:rPr>
            </a:br>
            <a:r>
              <a:rPr lang="ru" b="1">
                <a:solidFill>
                  <a:schemeClr val="dk2"/>
                </a:solidFill>
              </a:rPr>
              <a:t>по вертикали</a:t>
            </a:r>
            <a:endParaRPr sz="1000" b="1">
              <a:solidFill>
                <a:schemeClr val="dk2"/>
              </a:solidFill>
            </a:endParaRPr>
          </a:p>
        </p:txBody>
      </p:sp>
      <p:sp>
        <p:nvSpPr>
          <p:cNvPr id="191" name="Google Shape;191;p21"/>
          <p:cNvSpPr/>
          <p:nvPr/>
        </p:nvSpPr>
        <p:spPr>
          <a:xfrm rot="5400000">
            <a:off x="3578060" y="2050377"/>
            <a:ext cx="2988900" cy="2988900"/>
          </a:xfrm>
          <a:prstGeom prst="pie">
            <a:avLst>
              <a:gd name="adj1" fmla="val 12910953"/>
              <a:gd name="adj2" fmla="val 1691101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rot="5400000">
            <a:off x="3271400" y="1706694"/>
            <a:ext cx="3597000" cy="3698700"/>
          </a:xfrm>
          <a:prstGeom prst="pie">
            <a:avLst>
              <a:gd name="adj1" fmla="val 14563589"/>
              <a:gd name="adj2" fmla="val 15045857"/>
            </a:avLst>
          </a:prstGeom>
          <a:solidFill>
            <a:srgbClr val="0396FF">
              <a:alpha val="65820"/>
            </a:srgbClr>
          </a:solidFill>
          <a:ln w="9525" cap="flat" cmpd="sng">
            <a:solidFill>
              <a:srgbClr val="03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375" y="1066962"/>
            <a:ext cx="2777762" cy="30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 flipH="1">
            <a:off x="-84381" y="1342650"/>
            <a:ext cx="3526500" cy="3376500"/>
          </a:xfrm>
          <a:prstGeom prst="arc">
            <a:avLst>
              <a:gd name="adj1" fmla="val 14426225"/>
              <a:gd name="adj2" fmla="val 1574665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 rot="-1151">
            <a:off x="3276975" y="1910688"/>
            <a:ext cx="3583200" cy="3303000"/>
          </a:xfrm>
          <a:prstGeom prst="arc">
            <a:avLst>
              <a:gd name="adj1" fmla="val 18879792"/>
              <a:gd name="adj2" fmla="val 1972404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10798849" flipH="1">
            <a:off x="3280900" y="1886653"/>
            <a:ext cx="3583200" cy="3303000"/>
          </a:xfrm>
          <a:prstGeom prst="arc">
            <a:avLst>
              <a:gd name="adj1" fmla="val 33730"/>
              <a:gd name="adj2" fmla="val 83301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6">
            <a:alphaModFix/>
          </a:blip>
          <a:srcRect l="46610" t="-9339" r="-9673" b="46276"/>
          <a:stretch/>
        </p:blipFill>
        <p:spPr>
          <a:xfrm>
            <a:off x="7548771" y="866750"/>
            <a:ext cx="983400" cy="983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9" name="Google Shape;199;p21"/>
          <p:cNvSpPr txBox="1"/>
          <p:nvPr/>
        </p:nvSpPr>
        <p:spPr>
          <a:xfrm>
            <a:off x="1873900" y="737550"/>
            <a:ext cx="1559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Поле зрения </a:t>
            </a:r>
            <a:r>
              <a:rPr lang="ru" sz="1000" b="1">
                <a:solidFill>
                  <a:schemeClr val="accent5"/>
                </a:solidFill>
              </a:rPr>
              <a:t>“горизонтального”</a:t>
            </a:r>
            <a:r>
              <a:rPr lang="ru" sz="1000">
                <a:solidFill>
                  <a:schemeClr val="dk2"/>
                </a:solidFill>
              </a:rPr>
              <a:t> фоторезистора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00" name="Google Shape;200;p21"/>
          <p:cNvCxnSpPr>
            <a:endCxn id="201" idx="1"/>
          </p:cNvCxnSpPr>
          <p:nvPr/>
        </p:nvCxnSpPr>
        <p:spPr>
          <a:xfrm>
            <a:off x="6461875" y="3719125"/>
            <a:ext cx="765000" cy="4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1"/>
          <p:cNvSpPr txBox="1"/>
          <p:nvPr/>
        </p:nvSpPr>
        <p:spPr>
          <a:xfrm>
            <a:off x="7259575" y="2890600"/>
            <a:ext cx="125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Поле зрения </a:t>
            </a:r>
            <a:r>
              <a:rPr lang="ru" sz="1000" b="1">
                <a:solidFill>
                  <a:schemeClr val="accent5"/>
                </a:solidFill>
              </a:rPr>
              <a:t>“вертикального”</a:t>
            </a:r>
            <a:r>
              <a:rPr lang="ru" sz="1000" b="1">
                <a:solidFill>
                  <a:schemeClr val="dk2"/>
                </a:solidFill>
              </a:rPr>
              <a:t> </a:t>
            </a:r>
            <a:r>
              <a:rPr lang="ru" sz="1000">
                <a:solidFill>
                  <a:schemeClr val="dk2"/>
                </a:solidFill>
              </a:rPr>
              <a:t>фоторезистора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03" name="Google Shape;203;p21"/>
          <p:cNvCxnSpPr>
            <a:endCxn id="202" idx="1"/>
          </p:cNvCxnSpPr>
          <p:nvPr/>
        </p:nvCxnSpPr>
        <p:spPr>
          <a:xfrm>
            <a:off x="6654175" y="2872150"/>
            <a:ext cx="605400" cy="3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1"/>
          <p:cNvSpPr txBox="1"/>
          <p:nvPr/>
        </p:nvSpPr>
        <p:spPr>
          <a:xfrm>
            <a:off x="7226875" y="3843775"/>
            <a:ext cx="1559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Поле зрения </a:t>
            </a:r>
            <a:r>
              <a:rPr lang="ru" sz="1000" b="1">
                <a:solidFill>
                  <a:schemeClr val="accent5"/>
                </a:solidFill>
              </a:rPr>
              <a:t>“горизонтального”</a:t>
            </a:r>
            <a:r>
              <a:rPr lang="ru" sz="1000">
                <a:solidFill>
                  <a:schemeClr val="dk2"/>
                </a:solidFill>
              </a:rPr>
              <a:t> фоторезистора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04" name="Google Shape;204;p21"/>
          <p:cNvCxnSpPr/>
          <p:nvPr/>
        </p:nvCxnSpPr>
        <p:spPr>
          <a:xfrm rot="10800000" flipH="1">
            <a:off x="1707775" y="1201050"/>
            <a:ext cx="21720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1"/>
          <p:cNvSpPr txBox="1"/>
          <p:nvPr/>
        </p:nvSpPr>
        <p:spPr>
          <a:xfrm>
            <a:off x="7310825" y="1930213"/>
            <a:ext cx="14592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Фоторезистор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VT93N1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3012600" y="2050375"/>
            <a:ext cx="1559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Поворотный механизм спектрометра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4288875" y="3843775"/>
            <a:ext cx="1559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Поворотный механизм зеркала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00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2166</Words>
  <Application>Microsoft Office PowerPoint</Application>
  <PresentationFormat>Экран (16:9)</PresentationFormat>
  <Paragraphs>544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Roboto</vt:lpstr>
      <vt:lpstr>Calibri</vt:lpstr>
      <vt:lpstr>Comfortaa</vt:lpstr>
      <vt:lpstr>Comfortaa Light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RaKetov</cp:lastModifiedBy>
  <cp:revision>2</cp:revision>
  <dcterms:modified xsi:type="dcterms:W3CDTF">2025-02-01T22:53:59Z</dcterms:modified>
</cp:coreProperties>
</file>